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76"/>
  </p:notesMasterIdLst>
  <p:handoutMasterIdLst>
    <p:handoutMasterId r:id="rId77"/>
  </p:handoutMasterIdLst>
  <p:sldIdLst>
    <p:sldId id="598" r:id="rId2"/>
    <p:sldId id="1989" r:id="rId3"/>
    <p:sldId id="1990" r:id="rId4"/>
    <p:sldId id="1942" r:id="rId5"/>
    <p:sldId id="1916" r:id="rId6"/>
    <p:sldId id="2007" r:id="rId7"/>
    <p:sldId id="1992" r:id="rId8"/>
    <p:sldId id="1928" r:id="rId9"/>
    <p:sldId id="1930" r:id="rId10"/>
    <p:sldId id="1931" r:id="rId11"/>
    <p:sldId id="1929" r:id="rId12"/>
    <p:sldId id="628" r:id="rId13"/>
    <p:sldId id="1991" r:id="rId14"/>
    <p:sldId id="625" r:id="rId15"/>
    <p:sldId id="626" r:id="rId16"/>
    <p:sldId id="1943" r:id="rId17"/>
    <p:sldId id="1944" r:id="rId18"/>
    <p:sldId id="1993" r:id="rId19"/>
    <p:sldId id="1949" r:id="rId20"/>
    <p:sldId id="1950" r:id="rId21"/>
    <p:sldId id="1951" r:id="rId22"/>
    <p:sldId id="1952" r:id="rId23"/>
    <p:sldId id="1953" r:id="rId24"/>
    <p:sldId id="1954" r:id="rId25"/>
    <p:sldId id="1955" r:id="rId26"/>
    <p:sldId id="1956" r:id="rId27"/>
    <p:sldId id="1957" r:id="rId28"/>
    <p:sldId id="1994" r:id="rId29"/>
    <p:sldId id="630" r:id="rId30"/>
    <p:sldId id="1999" r:id="rId31"/>
    <p:sldId id="1915" r:id="rId32"/>
    <p:sldId id="1921" r:id="rId33"/>
    <p:sldId id="1958" r:id="rId34"/>
    <p:sldId id="1959" r:id="rId35"/>
    <p:sldId id="1922" r:id="rId36"/>
    <p:sldId id="1962" r:id="rId37"/>
    <p:sldId id="631" r:id="rId38"/>
    <p:sldId id="1963" r:id="rId39"/>
    <p:sldId id="1912" r:id="rId40"/>
    <p:sldId id="1925" r:id="rId41"/>
    <p:sldId id="1964" r:id="rId42"/>
    <p:sldId id="2000" r:id="rId43"/>
    <p:sldId id="1996" r:id="rId44"/>
    <p:sldId id="1995" r:id="rId45"/>
    <p:sldId id="1997" r:id="rId46"/>
    <p:sldId id="1998" r:id="rId47"/>
    <p:sldId id="1970" r:id="rId48"/>
    <p:sldId id="1968" r:id="rId49"/>
    <p:sldId id="1969" r:id="rId50"/>
    <p:sldId id="1971" r:id="rId51"/>
    <p:sldId id="2001" r:id="rId52"/>
    <p:sldId id="1974" r:id="rId53"/>
    <p:sldId id="550" r:id="rId54"/>
    <p:sldId id="1975" r:id="rId55"/>
    <p:sldId id="1976" r:id="rId56"/>
    <p:sldId id="2002" r:id="rId57"/>
    <p:sldId id="1978" r:id="rId58"/>
    <p:sldId id="1979" r:id="rId59"/>
    <p:sldId id="1980" r:id="rId60"/>
    <p:sldId id="1981" r:id="rId61"/>
    <p:sldId id="1982" r:id="rId62"/>
    <p:sldId id="2003" r:id="rId63"/>
    <p:sldId id="1985" r:id="rId64"/>
    <p:sldId id="1986" r:id="rId65"/>
    <p:sldId id="1988" r:id="rId66"/>
    <p:sldId id="1987" r:id="rId67"/>
    <p:sldId id="2004" r:id="rId68"/>
    <p:sldId id="635" r:id="rId69"/>
    <p:sldId id="633" r:id="rId70"/>
    <p:sldId id="636" r:id="rId71"/>
    <p:sldId id="637" r:id="rId72"/>
    <p:sldId id="634" r:id="rId73"/>
    <p:sldId id="2006" r:id="rId74"/>
    <p:sldId id="2005" r:id="rId75"/>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59" autoAdjust="0"/>
    <p:restoredTop sz="81061"/>
  </p:normalViewPr>
  <p:slideViewPr>
    <p:cSldViewPr>
      <p:cViewPr varScale="1">
        <p:scale>
          <a:sx n="121" d="100"/>
          <a:sy n="121" d="100"/>
        </p:scale>
        <p:origin x="720" y="168"/>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values of </a:t>
            </a:r>
            <a:r>
              <a:rPr lang="en-US" sz="1800" i="1" dirty="0">
                <a:effectLst/>
                <a:latin typeface="NimbusRomNo9L"/>
              </a:rPr>
              <a:t>Nc</a:t>
            </a:r>
            <a:r>
              <a:rPr lang="en-US" sz="1800" dirty="0">
                <a:effectLst/>
                <a:latin typeface="NimbusRomNo9L"/>
              </a:rPr>
              <a:t>, </a:t>
            </a:r>
            <a:r>
              <a:rPr lang="en-US" sz="1800" i="1" dirty="0">
                <a:effectLst/>
                <a:latin typeface="NimbusRomNo9L"/>
              </a:rPr>
              <a:t>Dc</a:t>
            </a:r>
            <a:r>
              <a:rPr lang="en-US" sz="1800" dirty="0">
                <a:effectLst/>
                <a:latin typeface="NimbusRomNo9L"/>
              </a:rPr>
              <a:t>, </a:t>
            </a:r>
            <a:r>
              <a:rPr lang="en-US" sz="1800" i="1" dirty="0">
                <a:effectLst/>
                <a:latin typeface="NimbusRomNo9L"/>
              </a:rPr>
              <a:t>Cc</a:t>
            </a:r>
            <a:r>
              <a:rPr lang="en-US" sz="1800" dirty="0">
                <a:effectLst/>
                <a:latin typeface="NimbusRomNo9L"/>
              </a:rPr>
              <a:t>, </a:t>
            </a:r>
            <a:r>
              <a:rPr lang="el-GR" sz="1800" dirty="0">
                <a:effectLst/>
                <a:latin typeface="StandardSymL"/>
              </a:rPr>
              <a:t>α</a:t>
            </a:r>
            <a:r>
              <a:rPr lang="en-US" sz="1800" i="1" dirty="0">
                <a:effectLst/>
                <a:latin typeface="NimbusRomNo9L"/>
              </a:rPr>
              <a:t>N</a:t>
            </a:r>
            <a:r>
              <a:rPr lang="en-US" sz="1800" dirty="0">
                <a:effectLst/>
                <a:latin typeface="NimbusRomNo9L"/>
              </a:rPr>
              <a:t>, </a:t>
            </a:r>
            <a:r>
              <a:rPr lang="el-GR" sz="1800" dirty="0">
                <a:effectLst/>
                <a:latin typeface="StandardSymL"/>
              </a:rPr>
              <a:t>α</a:t>
            </a:r>
            <a:r>
              <a:rPr lang="en-US" sz="1800" i="1" dirty="0">
                <a:effectLst/>
                <a:latin typeface="NimbusRomNo9L"/>
              </a:rPr>
              <a:t>D</a:t>
            </a:r>
            <a:r>
              <a:rPr lang="en-US" sz="1800" dirty="0">
                <a:effectLst/>
                <a:latin typeface="NimbusRomNo9L"/>
              </a:rPr>
              <a:t>, and </a:t>
            </a:r>
            <a:r>
              <a:rPr lang="el-GR" sz="1800" dirty="0">
                <a:effectLst/>
                <a:latin typeface="StandardSymL"/>
              </a:rPr>
              <a:t>α</a:t>
            </a:r>
            <a:r>
              <a:rPr lang="en-US" sz="1800" i="1" dirty="0">
                <a:effectLst/>
                <a:latin typeface="NimbusRomNo9L"/>
              </a:rPr>
              <a:t>C </a:t>
            </a:r>
            <a:r>
              <a:rPr lang="en-US" sz="1800" dirty="0">
                <a:effectLst/>
                <a:latin typeface="NimbusRomNo9L"/>
              </a:rPr>
              <a:t>depend on the exact transformer architecture, tokenization, and vocabulary size, so rather than all the precise values, scaling laws focus on the relationship with loss.</a:t>
            </a:r>
            <a:r>
              <a:rPr lang="en-US" sz="1800" dirty="0">
                <a:solidFill>
                  <a:srgbClr val="0000FF"/>
                </a:solidFill>
                <a:effectLst/>
                <a:latin typeface="NimbusRomNo9L"/>
              </a:rPr>
              <a:t>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58</a:t>
            </a:fld>
            <a:endParaRPr lang="en-US"/>
          </a:p>
        </p:txBody>
      </p:sp>
    </p:spTree>
    <p:extLst>
      <p:ext uri="{BB962C8B-B14F-4D97-AF65-F5344CB8AC3E}">
        <p14:creationId xmlns:p14="http://schemas.microsoft.com/office/powerpoint/2010/main" val="242908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61</a:t>
            </a:fld>
            <a:endParaRPr lang="en-US"/>
          </a:p>
        </p:txBody>
      </p:sp>
    </p:spTree>
    <p:extLst>
      <p:ext uri="{BB962C8B-B14F-4D97-AF65-F5344CB8AC3E}">
        <p14:creationId xmlns:p14="http://schemas.microsoft.com/office/powerpoint/2010/main" val="36484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57FB-2940-03AA-5E9B-4A6C6A405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5EFA-E514-84AE-573C-C23F8C9F4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F9230-7D06-FE1F-EF6C-B3355949794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a:extLst>
              <a:ext uri="{FF2B5EF4-FFF2-40B4-BE49-F238E27FC236}">
                <a16:creationId xmlns:a16="http://schemas.microsoft.com/office/drawing/2014/main" id="{B40323A5-C7C2-CF95-4082-04AFC16F256E}"/>
              </a:ext>
            </a:extLst>
          </p:cNvPr>
          <p:cNvSpPr>
            <a:spLocks noGrp="1"/>
          </p:cNvSpPr>
          <p:nvPr>
            <p:ph type="sldNum" sz="quarter" idx="5"/>
          </p:nvPr>
        </p:nvSpPr>
        <p:spPr/>
        <p:txBody>
          <a:bodyPr/>
          <a:lstStyle/>
          <a:p>
            <a:fld id="{DF0D4404-C563-6B43-A824-459A163A6375}" type="slidenum">
              <a:rPr lang="en-US" smtClean="0"/>
              <a:pPr/>
              <a:t>62</a:t>
            </a:fld>
            <a:endParaRPr lang="en-US"/>
          </a:p>
        </p:txBody>
      </p:sp>
    </p:spTree>
    <p:extLst>
      <p:ext uri="{BB962C8B-B14F-4D97-AF65-F5344CB8AC3E}">
        <p14:creationId xmlns:p14="http://schemas.microsoft.com/office/powerpoint/2010/main" val="122257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latin typeface="Calibri" panose="020F0502020204030204" pitchFamily="34" charset="0"/>
                <a:cs typeface="Calibri" panose="020F0502020204030204" pitchFamily="34" charset="0"/>
              </a:rPr>
              <a:t>We freeze W to its pretrained values, and instead finetune by training a pair of matrices A and B, updating those instead of W, and just sum W and the updated AB.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65</a:t>
            </a:fld>
            <a:endParaRPr lang="en-US"/>
          </a:p>
        </p:txBody>
      </p:sp>
    </p:spTree>
    <p:extLst>
      <p:ext uri="{BB962C8B-B14F-4D97-AF65-F5344CB8AC3E}">
        <p14:creationId xmlns:p14="http://schemas.microsoft.com/office/powerpoint/2010/main" val="19647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68</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69</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70</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23</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49</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53</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11/20/24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11/20/24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6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This lecture: 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 using (mostly) a decoder</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467600" y="1219200"/>
            <a:ext cx="2246705" cy="1474936"/>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2209800" y="1497863"/>
            <a:ext cx="8237574" cy="5360137"/>
          </a:xfrm>
        </p:spPr>
      </p:pic>
    </p:spTree>
    <p:extLst>
      <p:ext uri="{BB962C8B-B14F-4D97-AF65-F5344CB8AC3E}">
        <p14:creationId xmlns:p14="http://schemas.microsoft.com/office/powerpoint/2010/main" val="391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D03E-0F09-3656-6C08-A94097A7D281}"/>
              </a:ext>
            </a:extLst>
          </p:cNvPr>
          <p:cNvSpPr>
            <a:spLocks noGrp="1"/>
          </p:cNvSpPr>
          <p:nvPr>
            <p:ph type="title"/>
          </p:nvPr>
        </p:nvSpPr>
        <p:spPr/>
        <p:txBody>
          <a:bodyPr>
            <a:normAutofit/>
          </a:bodyPr>
          <a:lstStyle/>
          <a:p>
            <a:r>
              <a:rPr lang="en-US" sz="4400" b="1" dirty="0"/>
              <a:t>TASKS</a:t>
            </a:r>
          </a:p>
        </p:txBody>
      </p:sp>
      <p:sp>
        <p:nvSpPr>
          <p:cNvPr id="5" name="Content Placeholder 4">
            <a:extLst>
              <a:ext uri="{FF2B5EF4-FFF2-40B4-BE49-F238E27FC236}">
                <a16:creationId xmlns:a16="http://schemas.microsoft.com/office/drawing/2014/main" id="{2A42C39F-89B8-A5CD-1727-164F8E4799F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6DA1DE83-76F3-B1CF-2FD7-55A397F7BB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468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764326" y="232202"/>
            <a:ext cx="11094720" cy="907196"/>
          </a:xfrm>
        </p:spPr>
        <p:txBody>
          <a:bodyPr>
            <a:noAutofit/>
          </a:bodyPr>
          <a:lstStyle/>
          <a:p>
            <a:r>
              <a:rPr lang="en-US" sz="3800" b="0" dirty="0">
                <a:effectLst/>
              </a:rPr>
              <a:t>Many practical NLP tasks can be cast as word prediction!</a:t>
            </a:r>
            <a:endParaRPr lang="en-US" sz="3800" dirty="0"/>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799612" y="4953000"/>
            <a:ext cx="11024147" cy="1010810"/>
          </a:xfrm>
          <a:prstGeom prst="rect">
            <a:avLst/>
          </a:prstGeom>
        </p:spPr>
      </p:pic>
    </p:spTree>
    <p:extLst>
      <p:ext uri="{BB962C8B-B14F-4D97-AF65-F5344CB8AC3E}">
        <p14:creationId xmlns:p14="http://schemas.microsoft.com/office/powerpoint/2010/main" val="27381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36314" y="1371600"/>
            <a:ext cx="10866115" cy="4572000"/>
          </a:xfrm>
        </p:spPr>
        <p:txBody>
          <a:bodyPr>
            <a:normAutofit fontScale="92500" lnSpcReduction="20000"/>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endParaRPr lang="en-US" sz="11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742950" indent="-742950">
              <a:buFont typeface="+mj-lt"/>
              <a:buAutoNum type="arabicPeriod"/>
            </a:pP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iterate:</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999871" y="2743200"/>
            <a:ext cx="10607842" cy="730250"/>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1097280" y="4339283"/>
            <a:ext cx="10131287" cy="616092"/>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933753" y="5943600"/>
            <a:ext cx="11071236" cy="591342"/>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977129" y="1219200"/>
            <a:ext cx="9198429" cy="39624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756581" y="5791201"/>
            <a:ext cx="10678838" cy="602396"/>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808383" y="2279374"/>
            <a:ext cx="870751" cy="338554"/>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546563" y="5147847"/>
            <a:ext cx="984565" cy="338554"/>
          </a:xfrm>
          <a:prstGeom prst="rect">
            <a:avLst/>
          </a:prstGeom>
          <a:noFill/>
        </p:spPr>
        <p:txBody>
          <a:bodyPr wrap="none" rtlCol="0">
            <a:spAutoFit/>
          </a:bodyPr>
          <a:lstStyle/>
          <a:p>
            <a:r>
              <a:rPr lang="en-US" dirty="0"/>
              <a:t>Summary</a:t>
            </a:r>
          </a:p>
        </p:txBody>
      </p:sp>
    </p:spTree>
    <p:extLst>
      <p:ext uri="{BB962C8B-B14F-4D97-AF65-F5344CB8AC3E}">
        <p14:creationId xmlns:p14="http://schemas.microsoft.com/office/powerpoint/2010/main" val="23520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0E5-80F9-9640-D2B0-E206B7241E5C}"/>
              </a:ext>
            </a:extLst>
          </p:cNvPr>
          <p:cNvSpPr>
            <a:spLocks noGrp="1"/>
          </p:cNvSpPr>
          <p:nvPr>
            <p:ph type="title"/>
          </p:nvPr>
        </p:nvSpPr>
        <p:spPr/>
        <p:txBody>
          <a:bodyPr/>
          <a:lstStyle/>
          <a:p>
            <a:r>
              <a:rPr lang="en-US" dirty="0"/>
              <a:t>LLMs for summarization (using  </a:t>
            </a:r>
            <a:r>
              <a:rPr lang="en-US" dirty="0" err="1"/>
              <a:t>tl;dr</a:t>
            </a:r>
            <a:r>
              <a:rPr lang="en-US" dirty="0"/>
              <a:t>)</a:t>
            </a:r>
          </a:p>
        </p:txBody>
      </p:sp>
      <p:pic>
        <p:nvPicPr>
          <p:cNvPr id="5" name="Content Placeholder 4">
            <a:extLst>
              <a:ext uri="{FF2B5EF4-FFF2-40B4-BE49-F238E27FC236}">
                <a16:creationId xmlns:a16="http://schemas.microsoft.com/office/drawing/2014/main" id="{D3CC0016-83F8-F6BF-9DFC-28616DD7F18E}"/>
              </a:ext>
            </a:extLst>
          </p:cNvPr>
          <p:cNvPicPr>
            <a:picLocks noGrp="1" noChangeAspect="1"/>
          </p:cNvPicPr>
          <p:nvPr>
            <p:ph idx="1"/>
          </p:nvPr>
        </p:nvPicPr>
        <p:blipFill>
          <a:blip r:embed="rId2"/>
          <a:stretch>
            <a:fillRect/>
          </a:stretch>
        </p:blipFill>
        <p:spPr>
          <a:xfrm>
            <a:off x="1524000" y="1386193"/>
            <a:ext cx="9779024" cy="5312204"/>
          </a:xfrm>
        </p:spPr>
      </p:pic>
    </p:spTree>
    <p:extLst>
      <p:ext uri="{BB962C8B-B14F-4D97-AF65-F5344CB8AC3E}">
        <p14:creationId xmlns:p14="http://schemas.microsoft.com/office/powerpoint/2010/main" val="119544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8189-0171-62E6-06A6-A44270C80E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4D1955-4294-0CE7-9B34-BB5E165361E3}"/>
              </a:ext>
            </a:extLst>
          </p:cNvPr>
          <p:cNvSpPr>
            <a:spLocks noGrp="1"/>
          </p:cNvSpPr>
          <p:nvPr>
            <p:ph type="title"/>
          </p:nvPr>
        </p:nvSpPr>
        <p:spPr/>
        <p:txBody>
          <a:bodyPr>
            <a:normAutofit/>
          </a:bodyPr>
          <a:lstStyle/>
          <a:p>
            <a:r>
              <a:rPr lang="en-US" sz="4400" b="1" dirty="0"/>
              <a:t>DECODING</a:t>
            </a:r>
          </a:p>
        </p:txBody>
      </p:sp>
      <p:sp>
        <p:nvSpPr>
          <p:cNvPr id="5" name="Content Placeholder 4">
            <a:extLst>
              <a:ext uri="{FF2B5EF4-FFF2-40B4-BE49-F238E27FC236}">
                <a16:creationId xmlns:a16="http://schemas.microsoft.com/office/drawing/2014/main" id="{7F4303D2-9903-E616-9E79-A71E9FF834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499AAA7-5047-FB53-E99F-F2FC1B1D45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6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1097285" y="1295399"/>
            <a:ext cx="10637515" cy="5402997"/>
          </a:xfrm>
        </p:spPr>
        <p:txBody>
          <a:bodyPr>
            <a:normAutofit/>
          </a:bodyPr>
          <a:lstStyle/>
          <a:p>
            <a:r>
              <a:rPr lang="en-US" sz="3200" dirty="0">
                <a:effectLst/>
                <a:latin typeface="Calibri" panose="020F0502020204030204" pitchFamily="34" charset="0"/>
                <a:cs typeface="Calibri" panose="020F0502020204030204" pitchFamily="34" charset="0"/>
              </a:rPr>
              <a:t>This task of choosing a word to generate based on the model’s probabilities is called </a:t>
            </a:r>
            <a:r>
              <a:rPr lang="en-US" sz="3200" b="1" dirty="0">
                <a:effectLst/>
                <a:latin typeface="Calibri" panose="020F0502020204030204" pitchFamily="34" charset="0"/>
                <a:cs typeface="Calibri" panose="020F0502020204030204" pitchFamily="34" charset="0"/>
              </a:rPr>
              <a:t>decoding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The most common method for decoding in LLMs: </a:t>
            </a:r>
            <a:r>
              <a:rPr lang="en-US" sz="3200" b="1" dirty="0">
                <a:effectLst/>
                <a:latin typeface="Calibri" panose="020F0502020204030204" pitchFamily="34" charset="0"/>
                <a:cs typeface="Calibri" panose="020F0502020204030204" pitchFamily="34" charset="0"/>
              </a:rPr>
              <a:t>sampling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Sampling from a model’s distribution over words:</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choose random words according to their probability assigned by the model. </a:t>
            </a:r>
          </a:p>
          <a:p>
            <a:pPr marL="0" indent="0"/>
            <a:r>
              <a:rPr lang="en-US" sz="3500" dirty="0">
                <a:effectLst/>
                <a:latin typeface="Calibri" panose="020F0502020204030204" pitchFamily="34" charset="0"/>
                <a:cs typeface="Calibri" panose="020F0502020204030204" pitchFamily="34" charset="0"/>
              </a:rPr>
              <a:t>After each token we’ll sample words to generate according to their probability </a:t>
            </a:r>
            <a:r>
              <a:rPr lang="en-US" sz="3500" i="1" dirty="0">
                <a:effectLst/>
                <a:latin typeface="Calibri" panose="020F0502020204030204" pitchFamily="34" charset="0"/>
                <a:cs typeface="Calibri" panose="020F0502020204030204" pitchFamily="34" charset="0"/>
              </a:rPr>
              <a:t>conditioned on our previous choices</a:t>
            </a:r>
            <a:r>
              <a:rPr lang="en-US" sz="35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500" dirty="0">
                <a:effectLst/>
                <a:latin typeface="Calibri" panose="020F0502020204030204" pitchFamily="34" charset="0"/>
                <a:cs typeface="Calibri" panose="020F0502020204030204" pitchFamily="34" charset="0"/>
              </a:rPr>
              <a:t>A transformer language model will give the probability</a:t>
            </a:r>
            <a:endParaRPr lang="en-US" sz="36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78909-7897-447C-231C-95F47891C917}"/>
              </a:ext>
            </a:extLst>
          </p:cNvPr>
          <p:cNvSpPr>
            <a:spLocks noGrp="1"/>
          </p:cNvSpPr>
          <p:nvPr>
            <p:ph type="title"/>
          </p:nvPr>
        </p:nvSpPr>
        <p:spPr/>
        <p:txBody>
          <a:bodyPr/>
          <a:lstStyle/>
          <a:p>
            <a:r>
              <a:rPr lang="en-US" dirty="0"/>
              <a:t>Credit</a:t>
            </a:r>
          </a:p>
        </p:txBody>
      </p:sp>
      <p:sp>
        <p:nvSpPr>
          <p:cNvPr id="6" name="Content Placeholder 5">
            <a:extLst>
              <a:ext uri="{FF2B5EF4-FFF2-40B4-BE49-F238E27FC236}">
                <a16:creationId xmlns:a16="http://schemas.microsoft.com/office/drawing/2014/main" id="{2CCDA2BD-68E8-7DAB-16A0-285A0F2C63F9}"/>
              </a:ext>
            </a:extLst>
          </p:cNvPr>
          <p:cNvSpPr>
            <a:spLocks noGrp="1"/>
          </p:cNvSpPr>
          <p:nvPr>
            <p:ph idx="1"/>
          </p:nvPr>
        </p:nvSpPr>
        <p:spPr>
          <a:xfrm>
            <a:off x="1097285" y="1600200"/>
            <a:ext cx="7589515" cy="4572000"/>
          </a:xfrm>
        </p:spPr>
        <p:txBody>
          <a:bodyPr/>
          <a:lstStyle/>
          <a:p>
            <a:r>
              <a:rPr lang="en-US" dirty="0"/>
              <a:t>Most of these slides come from </a:t>
            </a:r>
          </a:p>
          <a:p>
            <a:r>
              <a:rPr lang="en-US" dirty="0"/>
              <a:t>		Speech and Language Processing (3rd ed. draft)</a:t>
            </a:r>
          </a:p>
          <a:p>
            <a:r>
              <a:rPr lang="en-US" dirty="0"/>
              <a:t>		by Dan </a:t>
            </a:r>
            <a:r>
              <a:rPr lang="en-US" dirty="0" err="1"/>
              <a:t>Jurafsky</a:t>
            </a:r>
            <a:r>
              <a:rPr lang="en-US" dirty="0"/>
              <a:t> and James H. Martin</a:t>
            </a:r>
          </a:p>
          <a:p>
            <a:r>
              <a:rPr lang="en-US" dirty="0"/>
              <a:t>		</a:t>
            </a:r>
            <a:r>
              <a:rPr lang="en-US" dirty="0">
                <a:hlinkClick r:id="rId2"/>
              </a:rPr>
              <a:t>https://web.stanford.edu/~jurafsky/slp3/</a:t>
            </a:r>
            <a:r>
              <a:rPr lang="en-US" dirty="0"/>
              <a:t> </a:t>
            </a:r>
          </a:p>
        </p:txBody>
      </p:sp>
      <p:pic>
        <p:nvPicPr>
          <p:cNvPr id="8" name="Picture 7" descr="A person wearing glasses smiling&#10;&#10;Description automatically generated">
            <a:extLst>
              <a:ext uri="{FF2B5EF4-FFF2-40B4-BE49-F238E27FC236}">
                <a16:creationId xmlns:a16="http://schemas.microsoft.com/office/drawing/2014/main" id="{25854AE9-2EEF-05ED-7361-3ADD51940779}"/>
              </a:ext>
            </a:extLst>
          </p:cNvPr>
          <p:cNvPicPr>
            <a:picLocks noChangeAspect="1"/>
          </p:cNvPicPr>
          <p:nvPr/>
        </p:nvPicPr>
        <p:blipFill>
          <a:blip r:embed="rId3"/>
          <a:stretch>
            <a:fillRect/>
          </a:stretch>
        </p:blipFill>
        <p:spPr>
          <a:xfrm>
            <a:off x="9753600" y="1600200"/>
            <a:ext cx="1787608" cy="2224117"/>
          </a:xfrm>
          <a:prstGeom prst="rect">
            <a:avLst/>
          </a:prstGeom>
        </p:spPr>
      </p:pic>
    </p:spTree>
    <p:extLst>
      <p:ext uri="{BB962C8B-B14F-4D97-AF65-F5344CB8AC3E}">
        <p14:creationId xmlns:p14="http://schemas.microsoft.com/office/powerpoint/2010/main" val="30531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F76-DC4D-EBCB-DF48-D6FEB93B35AE}"/>
              </a:ext>
            </a:extLst>
          </p:cNvPr>
          <p:cNvSpPr>
            <a:spLocks noGrp="1"/>
          </p:cNvSpPr>
          <p:nvPr>
            <p:ph type="title"/>
          </p:nvPr>
        </p:nvSpPr>
        <p:spPr/>
        <p:txBody>
          <a:bodyPr/>
          <a:lstStyle/>
          <a:p>
            <a:r>
              <a:rPr lang="en-US" dirty="0"/>
              <a:t>Random sampling</a:t>
            </a:r>
          </a:p>
        </p:txBody>
      </p:sp>
      <p:pic>
        <p:nvPicPr>
          <p:cNvPr id="4" name="Picture 3">
            <a:extLst>
              <a:ext uri="{FF2B5EF4-FFF2-40B4-BE49-F238E27FC236}">
                <a16:creationId xmlns:a16="http://schemas.microsoft.com/office/drawing/2014/main" id="{F8E2BE28-421F-CC48-FF8E-FD10FF6A0762}"/>
              </a:ext>
            </a:extLst>
          </p:cNvPr>
          <p:cNvPicPr>
            <a:picLocks noChangeAspect="1"/>
          </p:cNvPicPr>
          <p:nvPr/>
        </p:nvPicPr>
        <p:blipFill>
          <a:blip r:embed="rId2"/>
          <a:stretch>
            <a:fillRect/>
          </a:stretch>
        </p:blipFill>
        <p:spPr>
          <a:xfrm>
            <a:off x="2514600" y="2405685"/>
            <a:ext cx="3884778" cy="2852115"/>
          </a:xfrm>
          <a:prstGeom prst="rect">
            <a:avLst/>
          </a:prstGeom>
        </p:spPr>
      </p:pic>
    </p:spTree>
    <p:extLst>
      <p:ext uri="{BB962C8B-B14F-4D97-AF65-F5344CB8AC3E}">
        <p14:creationId xmlns:p14="http://schemas.microsoft.com/office/powerpoint/2010/main" val="2409977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ven though random sampling mostly generate sensible, high-probable words, </a:t>
            </a:r>
          </a:p>
          <a:p>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here are many odd, low-probability words in the tail of the distribution </a:t>
            </a:r>
          </a:p>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ach one is low-probability but added up they constitute a large portion of the distribution </a:t>
            </a:r>
          </a:p>
          <a:p>
            <a:r>
              <a:rPr lang="en-US" sz="36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Emphasize </a:t>
            </a:r>
            <a:r>
              <a:rPr lang="en-US" sz="3200" b="1" dirty="0">
                <a:latin typeface="Calibri" panose="020F0502020204030204" pitchFamily="34" charset="0"/>
                <a:cs typeface="Calibri" panose="020F0502020204030204" pitchFamily="34" charset="0"/>
              </a:rPr>
              <a:t>high-probability </a:t>
            </a:r>
            <a:r>
              <a:rPr lang="en-US" sz="3200" dirty="0">
                <a:effectLst/>
                <a:latin typeface="Calibri" panose="020F0502020204030204" pitchFamily="34" charset="0"/>
                <a:cs typeface="Calibri" panose="020F0502020204030204" pitchFamily="34" charset="0"/>
              </a:rPr>
              <a:t>words </a:t>
            </a:r>
          </a:p>
          <a:p>
            <a:r>
              <a:rPr lang="en-US" sz="3200" dirty="0">
                <a:latin typeface="Calibri" panose="020F0502020204030204" pitchFamily="34" charset="0"/>
                <a:cs typeface="Calibri" panose="020F0502020204030204" pitchFamily="34" charset="0"/>
              </a:rPr>
              <a:t>	+ </a:t>
            </a:r>
            <a:r>
              <a:rPr lang="en-US" sz="3200" b="1" dirty="0">
                <a:latin typeface="Calibri" panose="020F0502020204030204" pitchFamily="34" charset="0"/>
                <a:cs typeface="Calibri" panose="020F0502020204030204" pitchFamily="34" charset="0"/>
              </a:rPr>
              <a:t>quality</a:t>
            </a:r>
            <a:r>
              <a:rPr lang="en-US" sz="3200" dirty="0">
                <a:latin typeface="Calibri" panose="020F0502020204030204" pitchFamily="34" charset="0"/>
                <a:cs typeface="Calibri" panose="020F0502020204030204" pitchFamily="34" charset="0"/>
              </a:rPr>
              <a:t>: more  </a:t>
            </a:r>
            <a:r>
              <a:rPr lang="en-US" sz="3200" dirty="0">
                <a:effectLst/>
                <a:latin typeface="Calibri" panose="020F0502020204030204" pitchFamily="34" charset="0"/>
                <a:cs typeface="Calibri" panose="020F0502020204030204" pitchFamily="34" charset="0"/>
              </a:rPr>
              <a:t>accurate, coherent, and factual, </a:t>
            </a:r>
          </a:p>
          <a:p>
            <a:pPr marL="0" indent="0"/>
            <a:r>
              <a:rPr lang="en-US" sz="3200" b="1" dirty="0">
                <a:effectLst/>
                <a:latin typeface="Calibri" panose="020F0502020204030204" pitchFamily="34" charset="0"/>
                <a:cs typeface="Calibri" panose="020F0502020204030204" pitchFamily="34" charset="0"/>
              </a:rPr>
              <a:t>- diversity</a:t>
            </a:r>
            <a:r>
              <a:rPr lang="en-US" sz="3200" dirty="0">
                <a:effectLst/>
                <a:latin typeface="Calibri" panose="020F0502020204030204" pitchFamily="34" charset="0"/>
                <a:cs typeface="Calibri" panose="020F0502020204030204" pitchFamily="34" charset="0"/>
              </a:rPr>
              <a:t>: boring, repetitive. </a:t>
            </a:r>
          </a:p>
          <a:p>
            <a:pPr marL="457200" indent="-457200">
              <a:buFontTx/>
              <a:buChar char="-"/>
            </a:pPr>
            <a:endParaRPr lang="en-US" sz="3200" dirty="0">
              <a:effectLst/>
              <a:latin typeface="Calibri" panose="020F0502020204030204" pitchFamily="34" charset="0"/>
              <a:cs typeface="Calibri" panose="020F0502020204030204" pitchFamily="34" charset="0"/>
            </a:endParaRPr>
          </a:p>
          <a:p>
            <a:r>
              <a:rPr lang="en-US" sz="3200" dirty="0">
                <a:effectLst/>
                <a:latin typeface="Calibri" panose="020F0502020204030204" pitchFamily="34" charset="0"/>
                <a:cs typeface="Calibri" panose="020F0502020204030204" pitchFamily="34" charset="0"/>
              </a:rPr>
              <a:t>Emphasize </a:t>
            </a:r>
            <a:r>
              <a:rPr lang="en-US" sz="3200" b="1" dirty="0">
                <a:effectLst/>
                <a:latin typeface="Calibri" panose="020F0502020204030204" pitchFamily="34" charset="0"/>
                <a:cs typeface="Calibri" panose="020F0502020204030204" pitchFamily="34" charset="0"/>
              </a:rPr>
              <a:t>middle-probability</a:t>
            </a:r>
            <a:r>
              <a:rPr lang="en-US" sz="3200" dirty="0">
                <a:effectLst/>
                <a:latin typeface="Calibri" panose="020F0502020204030204" pitchFamily="34" charset="0"/>
                <a:cs typeface="Calibri" panose="020F0502020204030204" pitchFamily="34" charset="0"/>
              </a:rPr>
              <a:t> words </a:t>
            </a:r>
          </a:p>
          <a:p>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 diversity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more creative, diverse, </a:t>
            </a:r>
          </a:p>
          <a:p>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quality</a:t>
            </a:r>
            <a:r>
              <a:rPr lang="en-US" sz="3200" dirty="0">
                <a:effectLst/>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800" dirty="0">
                <a:effectLst/>
                <a:latin typeface="NimbusRomNo9L"/>
              </a:rPr>
              <a:t>. </a:t>
            </a:r>
            <a:endParaRPr lang="en-US" sz="1200" dirty="0"/>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420174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Top-p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3200" dirty="0">
                <a:effectLst/>
                <a:latin typeface="Calibri" panose="020F0502020204030204" pitchFamily="34" charset="0"/>
                <a:cs typeface="Calibri" panose="020F0502020204030204" pitchFamily="34" charset="0"/>
              </a:rPr>
              <a:t>Problem with top-</a:t>
            </a:r>
            <a:r>
              <a:rPr lang="en-US" sz="3200" i="1" dirty="0">
                <a:effectLst/>
                <a:latin typeface="Calibri" panose="020F0502020204030204" pitchFamily="34" charset="0"/>
                <a:cs typeface="Calibri" panose="020F0502020204030204" pitchFamily="34" charset="0"/>
              </a:rPr>
              <a:t>k:  k </a:t>
            </a:r>
            <a:r>
              <a:rPr lang="en-US" sz="3200" dirty="0">
                <a:effectLst/>
                <a:latin typeface="Calibri" panose="020F0502020204030204" pitchFamily="34" charset="0"/>
                <a:cs typeface="Calibri" panose="020F0502020204030204" pitchFamily="34" charset="0"/>
              </a:rPr>
              <a:t>is fixed</a:t>
            </a:r>
            <a:r>
              <a:rPr lang="en-US" sz="3200" dirty="0">
                <a:latin typeface="Calibri" panose="020F0502020204030204" pitchFamily="34" charset="0"/>
                <a:cs typeface="Calibri" panose="020F0502020204030204" pitchFamily="34" charset="0"/>
              </a:rPr>
              <a:t> so may cover very different amounts of probability mass in different situations</a:t>
            </a:r>
          </a:p>
          <a:p>
            <a:pPr marL="0" indent="0"/>
            <a:r>
              <a:rPr lang="en-US" sz="3200" dirty="0">
                <a:effectLst/>
                <a:latin typeface="Calibri" panose="020F0502020204030204" pitchFamily="34" charset="0"/>
                <a:cs typeface="Calibri" panose="020F0502020204030204" pitchFamily="34" charset="0"/>
              </a:rPr>
              <a:t>Idea: Instead, keep the top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percent of the probability mass</a:t>
            </a:r>
            <a:endParaRPr lang="en-US" sz="3200" dirty="0">
              <a:latin typeface="Calibri" panose="020F0502020204030204" pitchFamily="34" charset="0"/>
              <a:cs typeface="Calibri" panose="020F0502020204030204" pitchFamily="34" charset="0"/>
            </a:endParaRPr>
          </a:p>
          <a:p>
            <a:pPr marL="0" indent="0"/>
            <a:r>
              <a:rPr lang="en-US" sz="3200" dirty="0">
                <a:effectLst/>
                <a:latin typeface="Calibri" panose="020F0502020204030204" pitchFamily="34" charset="0"/>
                <a:cs typeface="Calibri" panose="020F0502020204030204" pitchFamily="34" charset="0"/>
              </a:rPr>
              <a:t>Given a distribution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a:t>
            </a:r>
            <a:r>
              <a:rPr lang="en-US" sz="3200" i="1" dirty="0" err="1">
                <a:effectLst/>
                <a:latin typeface="Calibri" panose="020F0502020204030204" pitchFamily="34" charset="0"/>
                <a:cs typeface="Calibri" panose="020F0502020204030204" pitchFamily="34" charset="0"/>
              </a:rPr>
              <a:t>w</a:t>
            </a:r>
            <a:r>
              <a:rPr lang="en-US" sz="4000" i="1" baseline="-25000" dirty="0" err="1">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t>
            </a:r>
            <a:r>
              <a:rPr lang="en-US" sz="3200" b="1" dirty="0">
                <a:effectLst/>
                <a:latin typeface="Calibri" panose="020F0502020204030204" pitchFamily="34" charset="0"/>
                <a:cs typeface="Calibri" panose="020F0502020204030204" pitchFamily="34" charset="0"/>
              </a:rPr>
              <a:t>w</a:t>
            </a:r>
            <a:r>
              <a:rPr lang="en-US" sz="4000" baseline="-25000" dirty="0">
                <a:effectLst/>
                <a:latin typeface="Calibri" panose="020F0502020204030204" pitchFamily="34" charset="0"/>
                <a:cs typeface="Calibri" panose="020F0502020204030204" pitchFamily="34" charset="0"/>
              </a:rPr>
              <a:t>&lt;</a:t>
            </a:r>
            <a:r>
              <a:rPr lang="en-US" sz="4000" i="1" baseline="-25000" dirty="0">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 the top-</a:t>
            </a:r>
            <a:r>
              <a:rPr lang="en-US" sz="3200" i="1" dirty="0">
                <a:effectLst/>
                <a:latin typeface="Calibri" panose="020F0502020204030204" pitchFamily="34" charset="0"/>
                <a:cs typeface="Calibri" panose="020F0502020204030204" pitchFamily="34" charset="0"/>
              </a:rPr>
              <a:t>p </a:t>
            </a:r>
            <a:r>
              <a:rPr lang="en-US" sz="3200" dirty="0">
                <a:effectLst/>
                <a:latin typeface="Calibri" panose="020F0502020204030204" pitchFamily="34" charset="0"/>
                <a:cs typeface="Calibri" panose="020F0502020204030204" pitchFamily="34" charset="0"/>
              </a:rPr>
              <a:t>vocabulary </a:t>
            </a:r>
            <a:r>
              <a:rPr lang="en-US" sz="3200" i="1" dirty="0">
                <a:effectLst/>
                <a:latin typeface="Calibri" panose="020F0502020204030204" pitchFamily="34" charset="0"/>
                <a:cs typeface="Calibri" panose="020F0502020204030204" pitchFamily="34" charset="0"/>
              </a:rPr>
              <a:t>V </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is the smallest set of words such that </a:t>
            </a:r>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8458200" y="971395"/>
            <a:ext cx="2238498" cy="369332"/>
          </a:xfrm>
          <a:prstGeom prst="rect">
            <a:avLst/>
          </a:prstGeom>
          <a:noFill/>
        </p:spPr>
        <p:txBody>
          <a:bodyPr wrap="none" rtlCol="0">
            <a:spAutoFit/>
          </a:bodyPr>
          <a:lstStyle/>
          <a:p>
            <a:r>
              <a:rPr lang="en-US" sz="1800" dirty="0">
                <a:solidFill>
                  <a:srgbClr val="0000FF"/>
                </a:solidFill>
                <a:effectLst/>
                <a:latin typeface="NimbusRomNo9L"/>
              </a:rPr>
              <a:t>Holtzman et al.</a:t>
            </a:r>
            <a:r>
              <a:rPr lang="en-US" sz="1800" dirty="0">
                <a:effectLst/>
                <a:latin typeface="NimbusRomNo9L"/>
              </a:rPr>
              <a:t>, </a:t>
            </a:r>
            <a:r>
              <a:rPr lang="en-US" sz="1800" dirty="0">
                <a:solidFill>
                  <a:srgbClr val="0000FF"/>
                </a:solidFill>
                <a:effectLst/>
                <a:latin typeface="NimbusRomNo9L"/>
              </a:rPr>
              <a:t>2020 </a:t>
            </a:r>
            <a:endParaRPr lang="en-US"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3733800" y="4532929"/>
            <a:ext cx="4494776" cy="1639271"/>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058401" cy="5257800"/>
          </a:xfrm>
        </p:spPr>
        <p:txBody>
          <a:bodyPr>
            <a:normAutofit/>
          </a:bodyPr>
          <a:lstStyle/>
          <a:p>
            <a:pPr marL="0" indent="0"/>
            <a:r>
              <a:rPr lang="en-US" sz="3200" dirty="0">
                <a:latin typeface="Calibri" panose="020F0502020204030204" pitchFamily="34" charset="0"/>
                <a:cs typeface="Calibri" panose="020F0502020204030204" pitchFamily="34" charset="0"/>
              </a:rPr>
              <a:t>Reshape the distribution instead of truncating it</a:t>
            </a:r>
          </a:p>
          <a:p>
            <a:pPr marL="0" indent="0"/>
            <a:r>
              <a:rPr lang="en-US" sz="3200" dirty="0"/>
              <a:t>Intuition from thermodynamics, </a:t>
            </a:r>
          </a:p>
          <a:p>
            <a:pPr marL="457200" indent="-457200">
              <a:buFont typeface="Arial" panose="020B0604020202020204" pitchFamily="34" charset="0"/>
              <a:buChar char="•"/>
            </a:pPr>
            <a:r>
              <a:rPr lang="en-US" dirty="0"/>
              <a:t>a system at high temperature is flexible and can explore many possible states,</a:t>
            </a:r>
          </a:p>
          <a:p>
            <a:pPr marL="457200" indent="-4572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marL="457200" indent="-457200">
              <a:buFont typeface="Arial" panose="020B0604020202020204" pitchFamily="34" charset="0"/>
              <a:buChar char="•"/>
            </a:pPr>
            <a:r>
              <a:rPr lang="en-US" dirty="0"/>
              <a:t>increase the probability of the most probable words</a:t>
            </a:r>
          </a:p>
          <a:p>
            <a:pPr marL="457200" indent="-457200">
              <a:buFont typeface="Arial" panose="020B0604020202020204" pitchFamily="34" charset="0"/>
              <a:buChar char="•"/>
            </a:pPr>
            <a:r>
              <a:rPr lang="en-US" dirty="0"/>
              <a:t>decrease the probability of the rare words. </a:t>
            </a:r>
            <a:endParaRPr lang="en-US" sz="3200" dirty="0"/>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485115" cy="5257800"/>
          </a:xfrm>
        </p:spPr>
        <p:txBody>
          <a:bodyPr>
            <a:normAutofit/>
          </a:bodyPr>
          <a:lstStyle/>
          <a:p>
            <a:r>
              <a:rPr lang="en-US" sz="3600" dirty="0">
                <a:effectLst/>
                <a:latin typeface="Calibri" panose="020F0502020204030204" pitchFamily="34" charset="0"/>
                <a:cs typeface="Calibri" panose="020F0502020204030204" pitchFamily="34" charset="0"/>
              </a:rPr>
              <a:t>Divide the logit by a temperature parameter </a:t>
            </a:r>
            <a:r>
              <a:rPr lang="el-GR" sz="3600" dirty="0">
                <a:effectLst/>
                <a:latin typeface="Calibri" panose="020F0502020204030204" pitchFamily="34" charset="0"/>
                <a:cs typeface="Calibri" panose="020F0502020204030204" pitchFamily="34" charset="0"/>
              </a:rPr>
              <a:t>τ </a:t>
            </a:r>
            <a:r>
              <a:rPr lang="en-US" sz="3600" dirty="0">
                <a:effectLst/>
                <a:latin typeface="Calibri" panose="020F0502020204030204" pitchFamily="34" charset="0"/>
                <a:cs typeface="Calibri" panose="020F0502020204030204" pitchFamily="34" charset="0"/>
              </a:rPr>
              <a:t>before passing it through the </a:t>
            </a:r>
            <a:r>
              <a:rPr lang="en-US" sz="3600" dirty="0" err="1">
                <a:effectLst/>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Instead of</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do  </a:t>
            </a: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971800" y="3604846"/>
            <a:ext cx="5029201" cy="967154"/>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3276600" y="5295900"/>
            <a:ext cx="5287108" cy="83820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814841" y="4062046"/>
            <a:ext cx="53385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83922" y="2590800"/>
            <a:ext cx="10485115" cy="4107597"/>
          </a:xfrm>
        </p:spPr>
        <p:txBody>
          <a:bodyPr>
            <a:normAutofit/>
          </a:bodyPr>
          <a:lstStyle/>
          <a:p>
            <a:r>
              <a:rPr lang="en-US" sz="3600" dirty="0">
                <a:effectLst/>
                <a:latin typeface="Calibri" panose="020F0502020204030204" pitchFamily="34" charset="0"/>
                <a:cs typeface="Calibri" panose="020F0502020204030204" pitchFamily="34" charset="0"/>
              </a:rPr>
              <a:t>Why does this work?</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3200400" y="1181100"/>
            <a:ext cx="5287108" cy="83820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8763000" y="351591"/>
            <a:ext cx="2709333" cy="523220"/>
          </a:xfrm>
          <a:prstGeom prst="rect">
            <a:avLst/>
          </a:prstGeom>
          <a:noFill/>
        </p:spPr>
        <p:txBody>
          <a:bodyPr wrap="square">
            <a:spAutoFit/>
          </a:bodyPr>
          <a:lstStyle/>
          <a:p>
            <a:r>
              <a:rPr lang="en-US" sz="2800" dirty="0">
                <a:effectLst/>
                <a:latin typeface="Calibri" panose="020F0502020204030204" pitchFamily="34" charset="0"/>
                <a:cs typeface="Calibri" panose="020F0502020204030204" pitchFamily="34" charset="0"/>
              </a:rPr>
              <a:t>0 </a:t>
            </a:r>
            <a:r>
              <a:rPr lang="el-GR" sz="2800" dirty="0">
                <a:effectLst/>
                <a:latin typeface="Calibri" panose="020F0502020204030204" pitchFamily="34" charset="0"/>
                <a:cs typeface="Calibri" panose="020F0502020204030204" pitchFamily="34" charset="0"/>
              </a:rPr>
              <a:t>≤</a:t>
            </a:r>
            <a:r>
              <a:rPr lang="en-US" sz="2800" dirty="0">
                <a:effectLst/>
                <a:latin typeface="Calibri" panose="020F0502020204030204" pitchFamily="34" charset="0"/>
                <a:cs typeface="Calibri" panose="020F0502020204030204" pitchFamily="34" charset="0"/>
              </a:rPr>
              <a:t> </a:t>
            </a:r>
            <a:r>
              <a:rPr lang="el-GR" sz="2800" dirty="0">
                <a:effectLst/>
                <a:latin typeface="Calibri" panose="020F0502020204030204" pitchFamily="34" charset="0"/>
                <a:cs typeface="Calibri" panose="020F0502020204030204" pitchFamily="34" charset="0"/>
              </a:rPr>
              <a:t>τ ≤ 1 </a:t>
            </a:r>
            <a:endParaRPr lang="en-US" sz="28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F78A-FCFE-6650-D630-9AA52517D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5EA759-5314-ABB7-9D86-0CFE88FF275A}"/>
              </a:ext>
            </a:extLst>
          </p:cNvPr>
          <p:cNvSpPr>
            <a:spLocks noGrp="1"/>
          </p:cNvSpPr>
          <p:nvPr>
            <p:ph type="title"/>
          </p:nvPr>
        </p:nvSpPr>
        <p:spPr>
          <a:xfrm>
            <a:off x="228600" y="616679"/>
            <a:ext cx="3657600" cy="2286000"/>
          </a:xfrm>
        </p:spPr>
        <p:txBody>
          <a:bodyPr>
            <a:normAutofit/>
          </a:bodyPr>
          <a:lstStyle/>
          <a:p>
            <a:pPr algn="ctr"/>
            <a:r>
              <a:rPr lang="en-US" sz="4400" b="1" dirty="0"/>
              <a:t>PRETRAINING</a:t>
            </a:r>
          </a:p>
        </p:txBody>
      </p:sp>
      <p:sp>
        <p:nvSpPr>
          <p:cNvPr id="5" name="Content Placeholder 4">
            <a:extLst>
              <a:ext uri="{FF2B5EF4-FFF2-40B4-BE49-F238E27FC236}">
                <a16:creationId xmlns:a16="http://schemas.microsoft.com/office/drawing/2014/main" id="{BB97EEF2-8272-0138-3384-FCF89BC45F3C}"/>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6F182F3-E865-0349-F18C-6A92DFE54CD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1491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dirty="0">
                <a:latin typeface="Calibri" panose="020F0502020204030204" pitchFamily="34" charset="0"/>
                <a:cs typeface="Calibri" panose="020F0502020204030204" pitchFamily="34" charset="0"/>
              </a:rPr>
              <a:t>Pretraining = </a:t>
            </a:r>
            <a:r>
              <a:rPr lang="en-US" sz="3600"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23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7132-D67C-6D45-A40D-C669ADC851F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709228F-633D-08B3-1A1F-50C26EBA9189}"/>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0741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4858-ED37-51E7-588D-5C4ECBDE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09A83-026B-5552-CBB3-963814C15552}"/>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B4BFE4AC-7094-25DD-B5EC-9E27E1E0A042}"/>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b="1" dirty="0">
                <a:latin typeface="Calibri" panose="020F0502020204030204" pitchFamily="34" charset="0"/>
                <a:cs typeface="Calibri" panose="020F0502020204030204" pitchFamily="34" charset="0"/>
              </a:rPr>
              <a:t>Pretraining = </a:t>
            </a:r>
            <a:r>
              <a:rPr lang="en-US" sz="3600" b="1"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633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744200" cy="4572000"/>
          </a:xfrm>
        </p:spPr>
        <p:txBody>
          <a:bodyPr>
            <a:normAutofit lnSpcReduction="10000"/>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p>
          <a:p>
            <a:pPr marL="396845" lvl="1" indent="0">
              <a:buNone/>
            </a:pPr>
            <a:endParaRPr lang="en-US" sz="3200" dirty="0">
              <a:latin typeface="Calibri" panose="020F0502020204030204" pitchFamily="34" charset="0"/>
              <a:cs typeface="Calibri" panose="020F0502020204030204" pitchFamily="34" charset="0"/>
            </a:endParaRPr>
          </a:p>
          <a:p>
            <a:pPr marL="396845" lvl="1" indent="0">
              <a:buNone/>
            </a:pPr>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Self-supervised</a:t>
            </a:r>
            <a:r>
              <a:rPr lang="en-US" sz="3200" dirty="0">
                <a:latin typeface="Calibri" panose="020F0502020204030204" pitchFamily="34" charset="0"/>
                <a:cs typeface="Calibri" panose="020F0502020204030204" pitchFamily="34" charset="0"/>
              </a:rPr>
              <a:t>" because it just uses the next word as the label!</a:t>
            </a:r>
          </a:p>
          <a:p>
            <a:endParaRPr lang="en-US" sz="2400" dirty="0"/>
          </a:p>
          <a:p>
            <a:endParaRPr lang="en-US" sz="3600" dirty="0"/>
          </a:p>
        </p:txBody>
      </p:sp>
    </p:spTree>
    <p:extLst>
      <p:ext uri="{BB962C8B-B14F-4D97-AF65-F5344CB8AC3E}">
        <p14:creationId xmlns:p14="http://schemas.microsoft.com/office/powerpoint/2010/main" val="635889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true word </a:t>
            </a:r>
            <a:r>
              <a:rPr lang="en-US" sz="3200" i="1" dirty="0"/>
              <a:t>w</a:t>
            </a:r>
          </a:p>
          <a:p>
            <a:pPr marL="968345" lvl="1" indent="-571500">
              <a:buFont typeface="Arial" panose="020B0604020202020204" pitchFamily="34" charset="0"/>
              <a:buChar char="•"/>
            </a:pPr>
            <a:r>
              <a:rPr lang="en-US" sz="3200" dirty="0"/>
              <a:t>We want loss to be high if the model assigns too low a probability to </a:t>
            </a:r>
            <a:r>
              <a:rPr lang="en-US" sz="3200" i="1" dirty="0"/>
              <a:t>w</a:t>
            </a:r>
          </a:p>
          <a:p>
            <a:pPr marL="571500" indent="-571500">
              <a:buFont typeface="Arial" panose="020B0604020202020204" pitchFamily="34" charset="0"/>
              <a:buChar char="•"/>
            </a:pPr>
            <a:r>
              <a:rPr lang="en-US" sz="3600" dirty="0"/>
              <a:t>CE Loss: The negative log probability that the model assigns to the true next word </a:t>
            </a:r>
            <a:r>
              <a:rPr lang="en-US" sz="3600" i="1" dirty="0"/>
              <a:t>w</a:t>
            </a:r>
          </a:p>
          <a:p>
            <a:pPr marL="968345" lvl="1" indent="-571500">
              <a:buFont typeface="Arial" panose="020B0604020202020204" pitchFamily="34" charset="0"/>
              <a:buChar char="•"/>
            </a:pPr>
            <a:r>
              <a:rPr lang="en-US" sz="3200" dirty="0"/>
              <a:t>If the model assigns too low a probability to </a:t>
            </a:r>
            <a:r>
              <a:rPr lang="en-US" sz="3200" i="1" dirty="0"/>
              <a:t>w</a:t>
            </a:r>
          </a:p>
          <a:p>
            <a:pPr marL="968345" lvl="1" indent="-571500">
              <a:buFont typeface="Arial" panose="020B0604020202020204" pitchFamily="34" charset="0"/>
              <a:buChar char="•"/>
            </a:pPr>
            <a:r>
              <a:rPr lang="en-US" sz="3200" dirty="0"/>
              <a:t>We move the model weights in the direction that assigns a higher probability to </a:t>
            </a:r>
            <a:r>
              <a:rPr lang="en-US" sz="3200" i="1" dirty="0"/>
              <a:t>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1097285" y="1600200"/>
            <a:ext cx="10789915" cy="4572000"/>
          </a:xfrm>
        </p:spPr>
        <p:txBody>
          <a:bodyPr>
            <a:normAutofit lnSpcReduction="10000"/>
          </a:bodyPr>
          <a:lstStyle/>
          <a:p>
            <a:r>
              <a:rPr lang="en-US" sz="2400" b="1" dirty="0">
                <a:effectLst/>
                <a:latin typeface="Calibri" panose="020F0502020204030204" pitchFamily="34" charset="0"/>
                <a:cs typeface="Calibri" panose="020F0502020204030204" pitchFamily="34" charset="0"/>
              </a:rPr>
              <a:t>CE loss</a:t>
            </a:r>
            <a:r>
              <a:rPr lang="en-US" sz="2400" dirty="0">
                <a:effectLst/>
                <a:latin typeface="Calibri" panose="020F0502020204030204" pitchFamily="34" charset="0"/>
                <a:cs typeface="Calibri" panose="020F0502020204030204" pitchFamily="34" charset="0"/>
              </a:rPr>
              <a:t>: difference between the </a:t>
            </a:r>
            <a:r>
              <a:rPr lang="en-US" sz="2400" dirty="0">
                <a:effectLst/>
                <a:highlight>
                  <a:srgbClr val="FFFF00"/>
                </a:highlight>
                <a:latin typeface="Calibri" panose="020F0502020204030204" pitchFamily="34" charset="0"/>
                <a:cs typeface="Calibri" panose="020F0502020204030204" pitchFamily="34" charset="0"/>
              </a:rPr>
              <a:t>correct</a:t>
            </a:r>
            <a:r>
              <a:rPr lang="en-US" sz="2400" dirty="0">
                <a:effectLst/>
                <a:latin typeface="Calibri" panose="020F0502020204030204" pitchFamily="34" charset="0"/>
                <a:cs typeface="Calibri" panose="020F0502020204030204" pitchFamily="34" charset="0"/>
              </a:rPr>
              <a:t> probability distribution and the </a:t>
            </a:r>
            <a:r>
              <a:rPr lang="en-US" sz="2400" dirty="0">
                <a:effectLst/>
                <a:highlight>
                  <a:srgbClr val="FFFF00"/>
                </a:highlight>
                <a:latin typeface="Calibri" panose="020F0502020204030204" pitchFamily="34" charset="0"/>
                <a:cs typeface="Calibri" panose="020F0502020204030204" pitchFamily="34" charset="0"/>
              </a:rPr>
              <a:t>predicted</a:t>
            </a:r>
            <a:r>
              <a:rPr lang="en-US" sz="2400" dirty="0">
                <a:effectLst/>
                <a:latin typeface="Calibri" panose="020F0502020204030204" pitchFamily="34" charset="0"/>
                <a:cs typeface="Calibri" panose="020F0502020204030204" pitchFamily="34" charset="0"/>
              </a:rPr>
              <a:t> distribution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log the model assigns to the correct next word, so:</a:t>
            </a:r>
          </a:p>
          <a:p>
            <a:endParaRPr lang="en-US" sz="2400" dirty="0">
              <a:latin typeface="Calibri" panose="020F0502020204030204" pitchFamily="34" charset="0"/>
              <a:cs typeface="Calibri" panose="020F0502020204030204" pitchFamily="34" charset="0"/>
            </a:endParaRPr>
          </a:p>
          <a:p>
            <a:r>
              <a:rPr lang="en-US" sz="1800" dirty="0">
                <a:effectLst/>
                <a:latin typeface="NimbusRomNo9L"/>
              </a:rPr>
              <a:t> </a:t>
            </a:r>
            <a:endParaRPr lang="en-US" sz="1600" dirty="0"/>
          </a:p>
          <a:p>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3649980" y="2278753"/>
            <a:ext cx="4953000" cy="1133314"/>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3444875" y="5466738"/>
            <a:ext cx="5810250" cy="7620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5408509" y="1895811"/>
            <a:ext cx="941491" cy="390190"/>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8477250" y="1972154"/>
            <a:ext cx="1779270" cy="349861"/>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6161942"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5062C3E-92E0-F771-6543-9D0BB0FF34E2}"/>
              </a:ext>
            </a:extLst>
          </p:cNvPr>
          <p:cNvSpPr/>
          <p:nvPr/>
        </p:nvSpPr>
        <p:spPr>
          <a:xfrm>
            <a:off x="7587404"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042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8830-71A6-9407-BE6E-214D8C4294AA}"/>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97BC3AC1-8CFF-5EEA-0B8E-58F5F825862D}"/>
              </a:ext>
            </a:extLst>
          </p:cNvPr>
          <p:cNvSpPr>
            <a:spLocks noGrp="1"/>
          </p:cNvSpPr>
          <p:nvPr>
            <p:ph idx="1"/>
          </p:nvPr>
        </p:nvSpPr>
        <p:spPr>
          <a:xfrm>
            <a:off x="1097285" y="1676400"/>
            <a:ext cx="10713715" cy="4495800"/>
          </a:xfrm>
        </p:spPr>
        <p:txBody>
          <a:bodyPr>
            <a:normAutofit/>
          </a:bodyPr>
          <a:lstStyle/>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At each token position </a:t>
            </a:r>
            <a:r>
              <a:rPr lang="en-US" sz="3200" i="1"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model </a:t>
            </a:r>
            <a:r>
              <a:rPr lang="en-US" sz="3200" dirty="0">
                <a:latin typeface="Calibri" panose="020F0502020204030204" pitchFamily="34" charset="0"/>
                <a:cs typeface="Calibri" panose="020F0502020204030204" pitchFamily="34" charset="0"/>
              </a:rPr>
              <a:t>sees correct</a:t>
            </a:r>
            <a:r>
              <a:rPr lang="en-US" sz="3200" dirty="0">
                <a:effectLst/>
                <a:latin typeface="Calibri" panose="020F0502020204030204" pitchFamily="34" charset="0"/>
                <a:cs typeface="Calibri" panose="020F0502020204030204" pitchFamily="34" charset="0"/>
              </a:rPr>
              <a:t> tokens </a:t>
            </a:r>
            <a:r>
              <a:rPr lang="en-US" sz="3200" i="1" dirty="0">
                <a:effectLst/>
                <a:latin typeface="Calibri" panose="020F0502020204030204" pitchFamily="34" charset="0"/>
                <a:cs typeface="Calibri" panose="020F0502020204030204" pitchFamily="34" charset="0"/>
              </a:rPr>
              <a:t>w</a:t>
            </a:r>
            <a:r>
              <a:rPr lang="en-US" sz="4400" baseline="-25000" dirty="0">
                <a:effectLst/>
                <a:latin typeface="Calibri" panose="020F0502020204030204" pitchFamily="34" charset="0"/>
                <a:cs typeface="Calibri" panose="020F0502020204030204" pitchFamily="34" charset="0"/>
              </a:rPr>
              <a:t>1:</a:t>
            </a:r>
            <a:r>
              <a:rPr lang="en-US" sz="4400" i="1" baseline="-25000"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a:t>
            </a:r>
          </a:p>
          <a:p>
            <a:pPr marL="854045" lvl="1" indent="-4572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Computes  loss (–log probability) for the next token </a:t>
            </a:r>
            <a:r>
              <a:rPr lang="en-US" sz="2800" i="1" dirty="0">
                <a:effectLst/>
                <a:latin typeface="Calibri" panose="020F0502020204030204" pitchFamily="34" charset="0"/>
                <a:cs typeface="Calibri" panose="020F0502020204030204" pitchFamily="34" charset="0"/>
              </a:rPr>
              <a:t>w</a:t>
            </a:r>
            <a:r>
              <a:rPr lang="en-US" sz="4000" i="1" baseline="-25000" dirty="0">
                <a:effectLst/>
                <a:latin typeface="Calibri" panose="020F0502020204030204" pitchFamily="34" charset="0"/>
                <a:cs typeface="Calibri" panose="020F0502020204030204" pitchFamily="34" charset="0"/>
              </a:rPr>
              <a:t>t</a:t>
            </a:r>
            <a:r>
              <a:rPr lang="en-US" sz="4000" baseline="-25000" dirty="0">
                <a:effectLst/>
                <a:latin typeface="Calibri" panose="020F0502020204030204" pitchFamily="34" charset="0"/>
                <a:cs typeface="Calibri" panose="020F0502020204030204" pitchFamily="34" charset="0"/>
              </a:rPr>
              <a:t>+1 </a:t>
            </a:r>
            <a:endParaRPr lang="en-US" sz="4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At next token position t+1 we ignore what model predicted for </a:t>
            </a:r>
            <a:r>
              <a:rPr lang="en-US" sz="3200" i="1" dirty="0">
                <a:effectLst/>
                <a:latin typeface="Calibri" panose="020F0502020204030204" pitchFamily="34" charset="0"/>
                <a:cs typeface="Calibri" panose="020F0502020204030204" pitchFamily="34" charset="0"/>
              </a:rPr>
              <a:t>w</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 </a:t>
            </a:r>
          </a:p>
          <a:p>
            <a:pPr marL="854045" lvl="1"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Instead we take the </a:t>
            </a:r>
            <a:r>
              <a:rPr lang="en-US" sz="2800" b="1" dirty="0">
                <a:latin typeface="Calibri" panose="020F0502020204030204" pitchFamily="34" charset="0"/>
                <a:cs typeface="Calibri" panose="020F0502020204030204" pitchFamily="34" charset="0"/>
              </a:rPr>
              <a:t>correct</a:t>
            </a:r>
            <a:r>
              <a:rPr lang="en-US" sz="2800" dirty="0">
                <a:latin typeface="Calibri" panose="020F0502020204030204" pitchFamily="34" charset="0"/>
                <a:cs typeface="Calibri" panose="020F0502020204030204" pitchFamily="34" charset="0"/>
              </a:rPr>
              <a:t> word w</a:t>
            </a:r>
            <a:r>
              <a:rPr lang="en-US" sz="2800" baseline="-25000" dirty="0">
                <a:latin typeface="Calibri" panose="020F0502020204030204" pitchFamily="34" charset="0"/>
                <a:cs typeface="Calibri" panose="020F0502020204030204" pitchFamily="34" charset="0"/>
              </a:rPr>
              <a:t>t+1</a:t>
            </a:r>
            <a:r>
              <a:rPr lang="en-US" sz="2800" dirty="0">
                <a:effectLst/>
                <a:latin typeface="Calibri" panose="020F0502020204030204" pitchFamily="34" charset="0"/>
                <a:cs typeface="Calibri" panose="020F0502020204030204" pitchFamily="34" charset="0"/>
              </a:rPr>
              <a:t>, add it to context, move on</a:t>
            </a:r>
          </a:p>
          <a:p>
            <a:endParaRPr lang="en-US" sz="3600" baseline="-25000" dirty="0">
              <a:effectLst/>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88281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423612" y="1219199"/>
            <a:ext cx="10027716" cy="5479197"/>
          </a:xfrm>
        </p:spPr>
      </p:pic>
    </p:spTree>
    <p:extLst>
      <p:ext uri="{BB962C8B-B14F-4D97-AF65-F5344CB8AC3E}">
        <p14:creationId xmlns:p14="http://schemas.microsoft.com/office/powerpoint/2010/main" val="272734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3200" b="0" dirty="0">
                <a:effectLst/>
                <a:latin typeface="Calibri" panose="020F0502020204030204" pitchFamily="34" charset="0"/>
                <a:cs typeface="Calibri" panose="020F0502020204030204" pitchFamily="34" charset="0"/>
              </a:rPr>
              <a:t>Common crawl</a:t>
            </a:r>
            <a:r>
              <a:rPr lang="en-US" sz="3200" dirty="0">
                <a:effectLst/>
                <a:latin typeface="Calibri" panose="020F0502020204030204" pitchFamily="34" charset="0"/>
                <a:cs typeface="Calibri" panose="020F0502020204030204" pitchFamily="34" charset="0"/>
              </a:rPr>
              <a:t>, snapshots of the entire web produced by the non-profit Common Crawl with billions of pages</a:t>
            </a:r>
          </a:p>
          <a:p>
            <a:r>
              <a:rPr lang="en-US" sz="3200" dirty="0">
                <a:effectLst/>
                <a:latin typeface="Calibri" panose="020F0502020204030204" pitchFamily="34" charset="0"/>
                <a:cs typeface="Calibri" panose="020F0502020204030204" pitchFamily="34" charset="0"/>
              </a:rPr>
              <a:t>Colossal Clean Crawled Corpus (C4; </a:t>
            </a:r>
            <a:r>
              <a:rPr lang="en-US" sz="3200" dirty="0" err="1">
                <a:solidFill>
                  <a:srgbClr val="0000FF"/>
                </a:solidFill>
                <a:effectLst/>
                <a:latin typeface="Calibri" panose="020F0502020204030204" pitchFamily="34" charset="0"/>
                <a:cs typeface="Calibri" panose="020F0502020204030204" pitchFamily="34" charset="0"/>
              </a:rPr>
              <a:t>Raffel</a:t>
            </a:r>
            <a:r>
              <a:rPr lang="en-US" sz="3200" dirty="0">
                <a:solidFill>
                  <a:srgbClr val="0000FF"/>
                </a:solidFill>
                <a:effectLst/>
                <a:latin typeface="Calibri" panose="020F0502020204030204" pitchFamily="34" charset="0"/>
                <a:cs typeface="Calibri" panose="020F0502020204030204" pitchFamily="34" charset="0"/>
              </a:rPr>
              <a:t> et al. 2020</a:t>
            </a:r>
            <a:r>
              <a:rPr lang="en-US" sz="3200" dirty="0">
                <a:effectLst/>
                <a:latin typeface="Calibri" panose="020F0502020204030204" pitchFamily="34" charset="0"/>
                <a:cs typeface="Calibri" panose="020F0502020204030204" pitchFamily="34" charset="0"/>
              </a:rPr>
              <a:t>), 156 billion tokens of English,  filtered</a:t>
            </a:r>
          </a:p>
          <a:p>
            <a:r>
              <a:rPr lang="en-US" sz="3200" dirty="0">
                <a:latin typeface="Calibri" panose="020F0502020204030204" pitchFamily="34" charset="0"/>
                <a:cs typeface="Calibri" panose="020F0502020204030204" pitchFamily="34" charset="0"/>
              </a:rPr>
              <a:t>	What's in it? Mostly </a:t>
            </a:r>
            <a:r>
              <a:rPr lang="en-US" sz="3200" dirty="0">
                <a:effectLst/>
                <a:latin typeface="Calibri" panose="020F0502020204030204" pitchFamily="34" charset="0"/>
                <a:cs typeface="Calibri" panose="020F0502020204030204" pitchFamily="34" charset="0"/>
              </a:rPr>
              <a:t>patent text documents, Wikipedia, and news sites </a:t>
            </a:r>
          </a:p>
          <a:p>
            <a:endParaRPr lang="en-US" sz="32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834532" y="-102149"/>
            <a:ext cx="10058400" cy="907196"/>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1097280" y="1414093"/>
            <a:ext cx="9795652" cy="525780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5543390" y="1011847"/>
            <a:ext cx="71737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2082800" y="1011847"/>
            <a:ext cx="148854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9051235" y="1011847"/>
            <a:ext cx="9204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11145078" y="5221357"/>
            <a:ext cx="95250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marL="457200" indent="-457200">
              <a:buFont typeface="Arial" panose="020B0604020202020204" pitchFamily="34" charset="0"/>
              <a:buChar char="•"/>
            </a:pPr>
            <a:r>
              <a:rPr lang="en-US" dirty="0"/>
              <a:t>Many LLMs attempt to match Wikipedia, books, particular websites</a:t>
            </a:r>
          </a:p>
          <a:p>
            <a:pPr marL="457200" indent="-457200">
              <a:buFont typeface="Arial" panose="020B0604020202020204" pitchFamily="34" charset="0"/>
              <a:buChar char="•"/>
            </a:pPr>
            <a:r>
              <a:rPr lang="en-US" dirty="0"/>
              <a:t>Need to remove boilerplate, adult content</a:t>
            </a:r>
          </a:p>
          <a:p>
            <a:pPr marL="457200" indent="-457200">
              <a:buFont typeface="Arial" panose="020B0604020202020204" pitchFamily="34" charset="0"/>
              <a:buChar char="•"/>
            </a:pPr>
            <a:r>
              <a:rPr lang="en-US" dirty="0"/>
              <a:t>Deduplication at many levels (URLs, documents, even lines)</a:t>
            </a:r>
          </a:p>
          <a:p>
            <a:r>
              <a:rPr lang="en-US" dirty="0"/>
              <a:t>Safety also subjective</a:t>
            </a:r>
          </a:p>
          <a:p>
            <a:pPr marL="457200" indent="-457200">
              <a:buFont typeface="Arial" panose="020B0604020202020204" pitchFamily="34" charset="0"/>
              <a:buChar char="•"/>
            </a:pPr>
            <a:r>
              <a:rPr lang="en-US" dirty="0"/>
              <a:t>Toxicity detection is important, although that has mixed results</a:t>
            </a:r>
          </a:p>
          <a:p>
            <a:pPr marL="457200" indent="-4572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fontScale="92500"/>
          </a:bodyPr>
          <a:lstStyle/>
          <a:p>
            <a:pPr marL="571500" indent="-571500">
              <a:buFont typeface="Arial" panose="020B0604020202020204" pitchFamily="34" charset="0"/>
              <a:buChar char="•"/>
            </a:pPr>
            <a:r>
              <a:rPr lang="en-US" sz="3600" dirty="0"/>
              <a:t>Large language models (LLMs) are like encoder-decoder architectures (chapter 14):</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r>
              <a:rPr lang="en-US" sz="3600" dirty="0"/>
              <a:t>But there are important differences:</a:t>
            </a:r>
          </a:p>
          <a:p>
            <a:pPr marL="968345" lvl="1" indent="-571500">
              <a:buFont typeface="Arial" panose="020B0604020202020204" pitchFamily="34" charset="0"/>
              <a:buChar char="•"/>
            </a:pPr>
            <a:r>
              <a:rPr lang="en-US" sz="3200" dirty="0"/>
              <a:t>They are based on transformer networks but use a different architecture than encoder decoders (simpler!)</a:t>
            </a:r>
          </a:p>
          <a:p>
            <a:pPr marL="968345" lvl="1" indent="-571500">
              <a:buFont typeface="Arial" panose="020B0604020202020204" pitchFamily="34" charset="0"/>
              <a:buChar char="•"/>
            </a:pPr>
            <a:r>
              <a:rPr lang="en-US" sz="3200" dirty="0"/>
              <a:t>The training process is more complex</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B0D2-896F-4A8D-19D4-9AF3AE016FED}"/>
              </a:ext>
            </a:extLst>
          </p:cNvPr>
          <p:cNvSpPr>
            <a:spLocks noGrp="1"/>
          </p:cNvSpPr>
          <p:nvPr>
            <p:ph type="title"/>
          </p:nvPr>
        </p:nvSpPr>
        <p:spPr/>
        <p:txBody>
          <a:bodyPr>
            <a:normAutofit fontScale="90000"/>
          </a:bodyPr>
          <a:lstStyle/>
          <a:p>
            <a:r>
              <a:rPr lang="en-US" dirty="0"/>
              <a:t>But there are problems with scraping from the web</a:t>
            </a:r>
          </a:p>
        </p:txBody>
      </p:sp>
      <p:sp>
        <p:nvSpPr>
          <p:cNvPr id="3" name="Content Placeholder 2">
            <a:extLst>
              <a:ext uri="{FF2B5EF4-FFF2-40B4-BE49-F238E27FC236}">
                <a16:creationId xmlns:a16="http://schemas.microsoft.com/office/drawing/2014/main" id="{42AEDEC1-7D54-79BE-CC34-87087B4CC40E}"/>
              </a:ext>
            </a:extLst>
          </p:cNvPr>
          <p:cNvSpPr>
            <a:spLocks noGrp="1"/>
          </p:cNvSpPr>
          <p:nvPr>
            <p:ph idx="1"/>
          </p:nvPr>
        </p:nvSpPr>
        <p:spPr/>
        <p:txBody>
          <a:bodyPr/>
          <a:lstStyle/>
          <a:p>
            <a:r>
              <a:rPr lang="en-US" b="1" dirty="0"/>
              <a:t>Copyright</a:t>
            </a:r>
            <a:r>
              <a:rPr lang="en-US" dirty="0"/>
              <a:t>: much of the text in these datasets is copyrighted</a:t>
            </a:r>
          </a:p>
          <a:p>
            <a:pPr marL="457200" indent="-457200">
              <a:buFont typeface="Arial" panose="020B0604020202020204" pitchFamily="34" charset="0"/>
              <a:buChar char="•"/>
            </a:pPr>
            <a:r>
              <a:rPr lang="en-US" dirty="0"/>
              <a:t>Not clear if fair use doctrine in US allows for this use</a:t>
            </a:r>
          </a:p>
          <a:p>
            <a:pPr marL="457200" indent="-457200">
              <a:buFont typeface="Arial" panose="020B0604020202020204" pitchFamily="34" charset="0"/>
              <a:buChar char="•"/>
            </a:pPr>
            <a:r>
              <a:rPr lang="en-US" dirty="0"/>
              <a:t>This remains an open legal question</a:t>
            </a:r>
          </a:p>
          <a:p>
            <a:r>
              <a:rPr lang="en-US" b="1" dirty="0"/>
              <a:t>Data consent</a:t>
            </a:r>
          </a:p>
          <a:p>
            <a:pPr marL="457200" indent="-457200">
              <a:buFont typeface="Arial" panose="020B0604020202020204" pitchFamily="34" charset="0"/>
              <a:buChar char="•"/>
            </a:pPr>
            <a:r>
              <a:rPr lang="en-US" dirty="0"/>
              <a:t>Website owners can indicate they don't want their site crawled</a:t>
            </a:r>
          </a:p>
          <a:p>
            <a:r>
              <a:rPr lang="en-US" b="1" dirty="0"/>
              <a:t>Privacy</a:t>
            </a:r>
            <a:r>
              <a:rPr lang="en-US" dirty="0"/>
              <a:t>: </a:t>
            </a:r>
          </a:p>
          <a:p>
            <a:pPr marL="457200" indent="-457200">
              <a:buFont typeface="Arial" panose="020B0604020202020204" pitchFamily="34" charset="0"/>
              <a:buChar char="•"/>
            </a:pPr>
            <a:r>
              <a:rPr lang="en-US" dirty="0"/>
              <a:t>Websites can contain private IP addresses and phone numbers</a:t>
            </a:r>
          </a:p>
        </p:txBody>
      </p:sp>
    </p:spTree>
    <p:extLst>
      <p:ext uri="{BB962C8B-B14F-4D97-AF65-F5344CB8AC3E}">
        <p14:creationId xmlns:p14="http://schemas.microsoft.com/office/powerpoint/2010/main" val="434712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B3B0-BD66-629C-7302-02B0BA67AA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ADF1AA-6963-EBAB-4348-F042EA9B07E9}"/>
              </a:ext>
            </a:extLst>
          </p:cNvPr>
          <p:cNvSpPr>
            <a:spLocks noGrp="1"/>
          </p:cNvSpPr>
          <p:nvPr>
            <p:ph type="title"/>
          </p:nvPr>
        </p:nvSpPr>
        <p:spPr>
          <a:xfrm>
            <a:off x="228600" y="616679"/>
            <a:ext cx="3657600" cy="2286000"/>
          </a:xfrm>
        </p:spPr>
        <p:txBody>
          <a:bodyPr>
            <a:normAutofit/>
          </a:bodyPr>
          <a:lstStyle/>
          <a:p>
            <a:pPr algn="ctr"/>
            <a:r>
              <a:rPr lang="en-US" sz="4400" b="1" dirty="0"/>
              <a:t>FINETUNING</a:t>
            </a:r>
          </a:p>
        </p:txBody>
      </p:sp>
      <p:sp>
        <p:nvSpPr>
          <p:cNvPr id="5" name="Content Placeholder 4">
            <a:extLst>
              <a:ext uri="{FF2B5EF4-FFF2-40B4-BE49-F238E27FC236}">
                <a16:creationId xmlns:a16="http://schemas.microsoft.com/office/drawing/2014/main" id="{49F57D25-A765-026E-C6C3-7B69900D58C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52B24188-4230-504E-BDBA-F8C39544899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411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28D2-46AA-B120-4377-1FB31917F9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1B6173-EC54-94A1-0CCD-211701A76627}"/>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C3FA99CB-9402-F584-EAF6-03D1CCD5BCE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D10E0B50-298A-BC47-8D9A-282BCCA85F51}"/>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Tree>
    <p:extLst>
      <p:ext uri="{BB962C8B-B14F-4D97-AF65-F5344CB8AC3E}">
        <p14:creationId xmlns:p14="http://schemas.microsoft.com/office/powerpoint/2010/main" val="1689219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59E90-186E-795D-77F3-B083EA41709F}"/>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E5C973E1-86D8-CD10-6CB9-6E1C7C660140}"/>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B4663180-E8EB-F3A7-2243-7F220410EB8C}"/>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9" name="Rounded Rectangular Callout 8">
            <a:extLst>
              <a:ext uri="{FF2B5EF4-FFF2-40B4-BE49-F238E27FC236}">
                <a16:creationId xmlns:a16="http://schemas.microsoft.com/office/drawing/2014/main" id="{C571D828-7A3B-465D-7AFA-A8C62FD970C9}"/>
              </a:ext>
            </a:extLst>
          </p:cNvPr>
          <p:cNvSpPr/>
          <p:nvPr/>
        </p:nvSpPr>
        <p:spPr>
          <a:xfrm>
            <a:off x="4831978" y="1455055"/>
            <a:ext cx="2348753" cy="2162312"/>
          </a:xfrm>
          <a:prstGeom prst="wedgeRoundRectCallout">
            <a:avLst>
              <a:gd name="adj1" fmla="val -69678"/>
              <a:gd name="adj2" fmla="val 46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Same training  procedure but with custom data generated by experts</a:t>
            </a:r>
          </a:p>
        </p:txBody>
      </p:sp>
    </p:spTree>
    <p:extLst>
      <p:ext uri="{BB962C8B-B14F-4D97-AF65-F5344CB8AC3E}">
        <p14:creationId xmlns:p14="http://schemas.microsoft.com/office/powerpoint/2010/main" val="345999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582-339C-4AC9-2AD1-1E535A43B6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B55E1B-B7DF-C690-C2E9-7278EE2C69FB}"/>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4BE9C43C-242F-B486-6C87-BD5403982ACA}"/>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2DD9C0C8-1264-A786-D3E9-F2D36D6B789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2" name="Rounded Rectangular Callout 1">
            <a:extLst>
              <a:ext uri="{FF2B5EF4-FFF2-40B4-BE49-F238E27FC236}">
                <a16:creationId xmlns:a16="http://schemas.microsoft.com/office/drawing/2014/main" id="{5B1C73B9-B797-6EBA-2EF0-212DAA8A7DBD}"/>
              </a:ext>
            </a:extLst>
          </p:cNvPr>
          <p:cNvSpPr/>
          <p:nvPr/>
        </p:nvSpPr>
        <p:spPr>
          <a:xfrm>
            <a:off x="421341" y="1219200"/>
            <a:ext cx="3962400" cy="2133600"/>
          </a:xfrm>
          <a:prstGeom prst="wedgeRoundRectCallout">
            <a:avLst>
              <a:gd name="adj1" fmla="val 63850"/>
              <a:gd name="adj2" fmla="val 953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 scoring/reward function that scores answers that people prefer higher than others</a:t>
            </a:r>
          </a:p>
          <a:p>
            <a:pPr algn="ctr"/>
            <a:r>
              <a:rPr lang="en-US" sz="2000" dirty="0"/>
              <a:t>For example, offensive texts should receive a lower score here.</a:t>
            </a:r>
          </a:p>
        </p:txBody>
      </p:sp>
    </p:spTree>
    <p:extLst>
      <p:ext uri="{BB962C8B-B14F-4D97-AF65-F5344CB8AC3E}">
        <p14:creationId xmlns:p14="http://schemas.microsoft.com/office/powerpoint/2010/main" val="780942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552D-D802-EAD2-F724-3BFD200FA5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722C1-2F15-8710-DCA5-04C5E9719B93}"/>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3B510B59-32A1-038A-01CB-29C23E1994A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A945EBD8-D450-92C3-A316-8555A8CA985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3" name="Rounded Rectangular Callout 2">
            <a:extLst>
              <a:ext uri="{FF2B5EF4-FFF2-40B4-BE49-F238E27FC236}">
                <a16:creationId xmlns:a16="http://schemas.microsoft.com/office/drawing/2014/main" id="{D65553CA-8014-13ED-E839-A94B24C877B7}"/>
              </a:ext>
            </a:extLst>
          </p:cNvPr>
          <p:cNvSpPr/>
          <p:nvPr/>
        </p:nvSpPr>
        <p:spPr>
          <a:xfrm>
            <a:off x="3886200" y="1905001"/>
            <a:ext cx="3553147" cy="1707776"/>
          </a:xfrm>
          <a:prstGeom prst="wedgeRoundRectCallout">
            <a:avLst>
              <a:gd name="adj1" fmla="val 52450"/>
              <a:gd name="adj2" fmla="val 1019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 the LLM to respect the ranking induced by the previous function (not required in this course)</a:t>
            </a:r>
          </a:p>
        </p:txBody>
      </p:sp>
    </p:spTree>
    <p:extLst>
      <p:ext uri="{BB962C8B-B14F-4D97-AF65-F5344CB8AC3E}">
        <p14:creationId xmlns:p14="http://schemas.microsoft.com/office/powerpoint/2010/main" val="100109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adaptation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3200" dirty="0"/>
              <a:t>What happens if we need our LLM to work well on a domain it didn't see in pretraining?</a:t>
            </a:r>
          </a:p>
          <a:p>
            <a:r>
              <a:rPr lang="en-US" sz="3200" dirty="0"/>
              <a:t>Perhaps some specific medical or legal domain?</a:t>
            </a:r>
          </a:p>
          <a:p>
            <a:r>
              <a:rPr lang="en-US" sz="32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1096963" y="2051779"/>
            <a:ext cx="10058400" cy="3668842"/>
          </a:xfrm>
        </p:spPr>
      </p:pic>
    </p:spTree>
    <p:extLst>
      <p:ext uri="{BB962C8B-B14F-4D97-AF65-F5344CB8AC3E}">
        <p14:creationId xmlns:p14="http://schemas.microsoft.com/office/powerpoint/2010/main" val="2966132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3600" dirty="0">
                <a:solidFill>
                  <a:srgbClr val="000000"/>
                </a:solidFill>
                <a:latin typeface="Calibri" panose="020F0502020204030204" pitchFamily="34" charset="0"/>
                <a:cs typeface="Calibri" panose="020F0502020204030204" pitchFamily="34" charset="0"/>
              </a:rPr>
              <a:t>F</a:t>
            </a:r>
            <a:r>
              <a:rPr lang="en-US" sz="3600" dirty="0">
                <a:solidFill>
                  <a:srgbClr val="000000"/>
                </a:solidFill>
                <a:effectLst/>
                <a:latin typeface="Calibri" panose="020F0502020204030204" pitchFamily="34" charset="0"/>
                <a:cs typeface="Calibri" panose="020F0502020204030204" pitchFamily="34" charset="0"/>
              </a:rPr>
              <a:t>inetuning means:</a:t>
            </a:r>
          </a:p>
          <a:p>
            <a:r>
              <a:rPr lang="en-US" sz="3600" b="1" dirty="0">
                <a:solidFill>
                  <a:srgbClr val="000000"/>
                </a:solidFill>
                <a:effectLst/>
                <a:latin typeface="Calibri" panose="020F0502020204030204" pitchFamily="34" charset="0"/>
                <a:cs typeface="Calibri" panose="020F0502020204030204" pitchFamily="34" charset="0"/>
              </a:rPr>
              <a:t>taking a pretrained model and further adapting some or all its parameters to some new data</a:t>
            </a:r>
          </a:p>
          <a:p>
            <a:endParaRPr lang="en-US" sz="3600" b="1" dirty="0">
              <a:solidFill>
                <a:srgbClr val="000000"/>
              </a:solidFill>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Even though pretrained only to predict words</a:t>
            </a:r>
          </a:p>
          <a:p>
            <a:pPr marL="571500" indent="-571500">
              <a:buFont typeface="Arial" panose="020B0604020202020204" pitchFamily="34" charset="0"/>
              <a:buChar char="•"/>
            </a:pPr>
            <a:r>
              <a:rPr lang="en-US" sz="3600" dirty="0"/>
              <a:t>Learn a lot of useful language knowledge</a:t>
            </a:r>
          </a:p>
          <a:p>
            <a:pPr marL="571500" indent="-571500">
              <a:buFont typeface="Arial" panose="020B0604020202020204" pitchFamily="34" charset="0"/>
              <a:buChar char="•"/>
            </a:pPr>
            <a:r>
              <a:rPr lang="en-US" sz="3600" dirty="0"/>
              <a:t>Since training on a </a:t>
            </a:r>
            <a:r>
              <a:rPr lang="en-US" sz="3600" b="1" dirty="0"/>
              <a:t>lot</a:t>
            </a:r>
            <a:r>
              <a:rPr lang="en-US" sz="3600" dirty="0"/>
              <a:t> of text</a:t>
            </a:r>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1097280" y="159603"/>
            <a:ext cx="10637520" cy="907196"/>
          </a:xfrm>
        </p:spPr>
        <p:txBody>
          <a:bodyPr>
            <a:normAutofit fontScale="90000"/>
          </a:bodyPr>
          <a:lstStyle/>
          <a:p>
            <a:r>
              <a:rPr lang="en-US" dirty="0"/>
              <a:t>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Further train all the parameters of model on new data</a:t>
            </a:r>
          </a:p>
          <a:p>
            <a:pPr marL="854045" lvl="1" indent="-457200">
              <a:buFont typeface="Arial" panose="020B0604020202020204" pitchFamily="34" charset="0"/>
              <a:buChar char="•"/>
            </a:pPr>
            <a:r>
              <a:rPr lang="en-US" sz="2800" dirty="0">
                <a:solidFill>
                  <a:srgbClr val="000000"/>
                </a:solidFill>
                <a:effectLst/>
                <a:latin typeface="Calibri" panose="020F0502020204030204" pitchFamily="34" charset="0"/>
                <a:cs typeface="Calibri" panose="020F0502020204030204" pitchFamily="34" charset="0"/>
              </a:rPr>
              <a:t>using the same method (word prediction) and loss function (cross-entropy loss) as for pretraining.</a:t>
            </a:r>
          </a:p>
          <a:p>
            <a:pPr marL="854045" lvl="1"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a:t>
            </a:r>
            <a:r>
              <a:rPr lang="en-US" sz="2800" dirty="0">
                <a:solidFill>
                  <a:srgbClr val="000000"/>
                </a:solidFill>
                <a:effectLst/>
                <a:latin typeface="Calibri" panose="020F0502020204030204" pitchFamily="34" charset="0"/>
                <a:cs typeface="Calibri" panose="020F0502020204030204" pitchFamily="34" charset="0"/>
              </a:rPr>
              <a:t>s if the new data were at the tail end of the pretraining data</a:t>
            </a:r>
          </a:p>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Hence sometimes called </a:t>
            </a:r>
            <a:r>
              <a:rPr lang="en-US" sz="3200" b="1" dirty="0">
                <a:solidFill>
                  <a:srgbClr val="000000"/>
                </a:solidFill>
                <a:effectLst/>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Tree>
    <p:extLst>
      <p:ext uri="{BB962C8B-B14F-4D97-AF65-F5344CB8AC3E}">
        <p14:creationId xmlns:p14="http://schemas.microsoft.com/office/powerpoint/2010/main" val="398827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B0AF-19D3-9551-5D01-CA3D57776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2EC02B-4AAB-ADF0-1FF6-76ABEBD1260A}"/>
              </a:ext>
            </a:extLst>
          </p:cNvPr>
          <p:cNvSpPr>
            <a:spLocks noGrp="1"/>
          </p:cNvSpPr>
          <p:nvPr>
            <p:ph type="title"/>
          </p:nvPr>
        </p:nvSpPr>
        <p:spPr>
          <a:xfrm>
            <a:off x="228600" y="616679"/>
            <a:ext cx="3657600" cy="2286000"/>
          </a:xfrm>
        </p:spPr>
        <p:txBody>
          <a:bodyPr>
            <a:normAutofit/>
          </a:bodyPr>
          <a:lstStyle/>
          <a:p>
            <a:pPr algn="ctr"/>
            <a:r>
              <a:rPr lang="en-US" sz="4400" b="1" dirty="0"/>
              <a:t>EVALUATION</a:t>
            </a:r>
          </a:p>
        </p:txBody>
      </p:sp>
      <p:sp>
        <p:nvSpPr>
          <p:cNvPr id="5" name="Content Placeholder 4">
            <a:extLst>
              <a:ext uri="{FF2B5EF4-FFF2-40B4-BE49-F238E27FC236}">
                <a16:creationId xmlns:a16="http://schemas.microsoft.com/office/drawing/2014/main" id="{3C47A23E-1EF4-D2AA-5629-81F192C5BAF4}"/>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8182D48-2BDB-9B95-9339-245B48B39D6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204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r>
              <a:rPr lang="en-US" sz="300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3000" dirty="0">
                <a:latin typeface="Calibri" panose="020F0502020204030204" pitchFamily="34" charset="0"/>
                <a:cs typeface="Calibri" panose="020F0502020204030204" pitchFamily="34" charset="0"/>
              </a:rPr>
              <a:t>The p</a:t>
            </a:r>
            <a:r>
              <a:rPr lang="en-US" sz="3000" dirty="0">
                <a:effectLst/>
                <a:latin typeface="Calibri" panose="020F0502020204030204" pitchFamily="34" charset="0"/>
                <a:cs typeface="Calibri" panose="020F0502020204030204" pitchFamily="34" charset="0"/>
              </a:rPr>
              <a:t>erplexity of a model </a:t>
            </a:r>
            <a:r>
              <a:rPr lang="el-GR" sz="3000" dirty="0">
                <a:effectLst/>
                <a:latin typeface="Calibri" panose="020F0502020204030204" pitchFamily="34" charset="0"/>
                <a:cs typeface="Calibri" panose="020F0502020204030204" pitchFamily="34" charset="0"/>
              </a:rPr>
              <a:t>θ </a:t>
            </a:r>
            <a:r>
              <a:rPr lang="en-US" sz="3000" dirty="0">
                <a:effectLst/>
                <a:latin typeface="Calibri" panose="020F0502020204030204" pitchFamily="34" charset="0"/>
                <a:cs typeface="Calibri" panose="020F0502020204030204" pitchFamily="34" charset="0"/>
              </a:rPr>
              <a:t>on an unseen test set is the </a:t>
            </a:r>
            <a:r>
              <a:rPr lang="en-US" sz="3000" b="1" dirty="0">
                <a:effectLst/>
                <a:latin typeface="Calibri" panose="020F0502020204030204" pitchFamily="34" charset="0"/>
                <a:cs typeface="Calibri" panose="020F0502020204030204" pitchFamily="34" charset="0"/>
              </a:rPr>
              <a:t>inverse probability that </a:t>
            </a:r>
            <a:r>
              <a:rPr lang="el-GR" sz="3000" b="1" dirty="0">
                <a:effectLst/>
                <a:latin typeface="Calibri" panose="020F0502020204030204" pitchFamily="34" charset="0"/>
                <a:cs typeface="Calibri" panose="020F0502020204030204" pitchFamily="34" charset="0"/>
              </a:rPr>
              <a:t>θ </a:t>
            </a:r>
            <a:r>
              <a:rPr lang="en-US" sz="3000" b="1" dirty="0">
                <a:effectLst/>
                <a:latin typeface="Calibri" panose="020F0502020204030204" pitchFamily="34" charset="0"/>
                <a:cs typeface="Calibri" panose="020F0502020204030204" pitchFamily="34" charset="0"/>
              </a:rPr>
              <a:t>assigns to the test set, normalized by the test set length. </a:t>
            </a:r>
          </a:p>
          <a:p>
            <a:r>
              <a:rPr lang="en-US" sz="3000" dirty="0">
                <a:effectLst/>
                <a:latin typeface="Calibri" panose="020F0502020204030204" pitchFamily="34" charset="0"/>
                <a:cs typeface="Calibri" panose="020F0502020204030204" pitchFamily="34" charset="0"/>
              </a:rPr>
              <a:t>For a test set of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a:t>
            </a:r>
            <a:r>
              <a:rPr lang="en-US" sz="3000" i="1" dirty="0">
                <a:effectLst/>
                <a:latin typeface="Calibri" panose="020F0502020204030204" pitchFamily="34" charset="0"/>
                <a:cs typeface="Calibri" panose="020F0502020204030204" pitchFamily="34" charset="0"/>
              </a:rPr>
              <a:t>w</a:t>
            </a:r>
            <a:r>
              <a:rPr lang="en-US" sz="3000" baseline="-25000" dirty="0">
                <a:effectLst/>
                <a:latin typeface="Calibri" panose="020F0502020204030204" pitchFamily="34" charset="0"/>
                <a:cs typeface="Calibri" panose="020F0502020204030204" pitchFamily="34" charset="0"/>
              </a:rPr>
              <a:t>1:</a:t>
            </a:r>
            <a:r>
              <a:rPr lang="en-US" sz="3000" i="1" baseline="-25000" dirty="0">
                <a:effectLst/>
                <a:latin typeface="Calibri" panose="020F0502020204030204" pitchFamily="34" charset="0"/>
                <a:cs typeface="Calibri" panose="020F0502020204030204" pitchFamily="34" charset="0"/>
              </a:rPr>
              <a:t>n</a:t>
            </a:r>
            <a:r>
              <a:rPr lang="en-US" sz="3000" dirty="0">
                <a:effectLst/>
                <a:latin typeface="Calibri" panose="020F0502020204030204" pitchFamily="34" charset="0"/>
                <a:cs typeface="Calibri" panose="020F0502020204030204" pitchFamily="34" charset="0"/>
              </a:rPr>
              <a:t> the perplexity is :</a:t>
            </a:r>
            <a:endParaRPr lang="en-US" sz="3000" dirty="0">
              <a:latin typeface="Calibri" panose="020F0502020204030204" pitchFamily="34" charset="0"/>
              <a:cs typeface="Calibri" panose="020F050202020403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3124200" y="4742597"/>
            <a:ext cx="5416062" cy="195580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1320800" y="1397000"/>
            <a:ext cx="10393680" cy="4572000"/>
          </a:xfrm>
        </p:spPr>
        <p:txBody>
          <a:bodyPr>
            <a:normAutofit/>
          </a:bodyPr>
          <a:lstStyle/>
          <a:p>
            <a:pPr marL="537620" indent="-457189">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1066773" lvl="1" indent="-457189">
              <a:buFont typeface="Arial" panose="020B0604020202020204" pitchFamily="34" charset="0"/>
              <a:buChar char="•"/>
            </a:pPr>
            <a:r>
              <a:rPr lang="en-US" dirty="0">
                <a:latin typeface="Calibri" charset="0"/>
              </a:rPr>
              <a:t>Probability gets smaller the longer the text</a:t>
            </a:r>
          </a:p>
          <a:p>
            <a:pPr marL="1066773" lvl="1" indent="-457189">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537620" indent="-457189">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609585"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609585" lvl="1" indent="0">
              <a:buNone/>
            </a:pPr>
            <a:endParaRPr lang="en-US" dirty="0">
              <a:latin typeface="Calibri" panose="020F0502020204030204" pitchFamily="34" charset="0"/>
              <a:cs typeface="Calibri" panose="020F0502020204030204" pitchFamily="34" charset="0"/>
            </a:endParaRPr>
          </a:p>
          <a:p>
            <a:pPr marL="609585" lvl="1" indent="0">
              <a:buNone/>
            </a:pPr>
            <a:r>
              <a:rPr lang="en-US" dirty="0">
                <a:latin typeface="Calibri" panose="020F0502020204030204" pitchFamily="34" charset="0"/>
                <a:cs typeface="Calibri" panose="020F0502020204030204" pitchFamily="34" charset="0"/>
              </a:rPr>
              <a:t>Probability range is  [0,1], perplexity range is [1,∞]</a:t>
            </a:r>
          </a:p>
          <a:p>
            <a:pPr marL="537620" indent="-457189">
              <a:buFont typeface="Arial" panose="020B0604020202020204" pitchFamily="34" charset="0"/>
              <a:buChar char="•"/>
            </a:pPr>
            <a:endParaRPr lang="en-US" dirty="0">
              <a:latin typeface="Calibri" charset="0"/>
            </a:endParaRPr>
          </a:p>
          <a:p>
            <a:pPr marL="537620" indent="-457189">
              <a:buFont typeface="Arial" panose="020B0604020202020204" pitchFamily="34" charset="0"/>
              <a:buChar char="•"/>
            </a:pPr>
            <a:endParaRPr lang="en-US" dirty="0">
              <a:latin typeface="Calibri" charset="0"/>
            </a:endParaRPr>
          </a:p>
          <a:p>
            <a:pPr marL="1066773" lvl="1" indent="-457189">
              <a:buFont typeface="Arial" panose="020B0604020202020204" pitchFamily="34" charset="0"/>
              <a:buChar char="•"/>
            </a:pPr>
            <a:endParaRPr lang="en-US" dirty="0">
              <a:latin typeface="Calibri" charset="0"/>
            </a:endParaRPr>
          </a:p>
          <a:p>
            <a:pPr marL="609585" lvl="1" indent="0">
              <a:buNone/>
            </a:pPr>
            <a:endParaRPr lang="en-US" dirty="0">
              <a:latin typeface="Calibri" charset="0"/>
            </a:endParaRPr>
          </a:p>
          <a:p>
            <a:pPr marL="609585" lvl="1" indent="0">
              <a:buNone/>
            </a:pPr>
            <a:endParaRPr lang="en-US" dirty="0">
              <a:latin typeface="Calibri" charset="0"/>
            </a:endParaRPr>
          </a:p>
          <a:p>
            <a:pPr marL="609585"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538480" y="177801"/>
            <a:ext cx="11176000" cy="711199"/>
          </a:xfrm>
        </p:spPr>
        <p:txBody>
          <a:bodyPr>
            <a:normAutofit/>
          </a:bodyPr>
          <a:lstStyle/>
          <a:p>
            <a:r>
              <a:rPr lang="en-US" sz="3800" dirty="0"/>
              <a:t>Why perplexity instead of raw probability of the test set?</a:t>
            </a:r>
          </a:p>
        </p:txBody>
      </p:sp>
    </p:spTree>
    <p:extLst>
      <p:ext uri="{BB962C8B-B14F-4D97-AF65-F5344CB8AC3E}">
        <p14:creationId xmlns:p14="http://schemas.microsoft.com/office/powerpoint/2010/main" val="188112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8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800" dirty="0">
                <a:effectLst/>
                <a:latin typeface="NimbusRomNo9L"/>
              </a:rPr>
              <a:t> </a:t>
            </a:r>
            <a:endParaRPr lang="en-US" sz="1400" dirty="0"/>
          </a:p>
          <a:p>
            <a:endParaRPr lang="en-US" sz="20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Many other factors that we evaluate, like:</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Size</a:t>
            </a:r>
          </a:p>
          <a:p>
            <a:r>
              <a:rPr lang="en-US" dirty="0">
                <a:latin typeface="Calibri" panose="020F0502020204030204" pitchFamily="34" charset="0"/>
                <a:cs typeface="Calibri" panose="020F0502020204030204" pitchFamily="34" charset="0"/>
              </a:rPr>
              <a:t>	Big models take lots of GPUs and time to train, memory to store</a:t>
            </a:r>
          </a:p>
          <a:p>
            <a:r>
              <a:rPr lang="en-US" b="1" dirty="0">
                <a:latin typeface="Calibri" panose="020F0502020204030204" pitchFamily="34" charset="0"/>
                <a:cs typeface="Calibri" panose="020F0502020204030204" pitchFamily="34" charset="0"/>
              </a:rPr>
              <a:t>Energy usage</a:t>
            </a:r>
          </a:p>
          <a:p>
            <a:r>
              <a:rPr lang="en-US" dirty="0">
                <a:effectLst/>
                <a:latin typeface="Calibri" panose="020F0502020204030204" pitchFamily="34" charset="0"/>
                <a:cs typeface="Calibri" panose="020F0502020204030204" pitchFamily="34" charset="0"/>
              </a:rPr>
              <a:t>Can measure kWh or kilograms of CO2 emitted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Fairness</a:t>
            </a:r>
          </a:p>
          <a:p>
            <a:r>
              <a:rPr lang="en-US" dirty="0">
                <a:latin typeface="Calibri" panose="020F0502020204030204" pitchFamily="34" charset="0"/>
                <a:cs typeface="Calibri" panose="020F0502020204030204" pitchFamily="34" charset="0"/>
              </a:rPr>
              <a:t>Benchmarks measure </a:t>
            </a:r>
            <a:r>
              <a:rPr lang="en-US" dirty="0">
                <a:effectLst/>
                <a:latin typeface="Calibri" panose="020F0502020204030204" pitchFamily="34" charset="0"/>
                <a:cs typeface="Calibri" panose="020F0502020204030204" pitchFamily="34" charset="0"/>
              </a:rPr>
              <a:t>gendered and racial stereotypes, or decreased performance for language from or about some groups. </a:t>
            </a:r>
            <a:endParaRPr lang="en-US" dirty="0">
              <a:latin typeface="Calibri" panose="020F0502020204030204" pitchFamily="34" charset="0"/>
              <a:cs typeface="Calibri" panose="020F0502020204030204" pitchFamily="34" charset="0"/>
            </a:endParaRPr>
          </a:p>
          <a:p>
            <a:endParaRPr lang="en-US" sz="3600" dirty="0"/>
          </a:p>
        </p:txBody>
      </p:sp>
    </p:spTree>
    <p:extLst>
      <p:ext uri="{BB962C8B-B14F-4D97-AF65-F5344CB8AC3E}">
        <p14:creationId xmlns:p14="http://schemas.microsoft.com/office/powerpoint/2010/main" val="2670720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6AA2-6041-17E8-8F29-943C4D014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C8B855-E4B5-76BF-2515-60351A9649EF}"/>
              </a:ext>
            </a:extLst>
          </p:cNvPr>
          <p:cNvSpPr>
            <a:spLocks noGrp="1"/>
          </p:cNvSpPr>
          <p:nvPr>
            <p:ph type="title"/>
          </p:nvPr>
        </p:nvSpPr>
        <p:spPr>
          <a:xfrm>
            <a:off x="228600" y="616679"/>
            <a:ext cx="3657600" cy="2286000"/>
          </a:xfrm>
        </p:spPr>
        <p:txBody>
          <a:bodyPr>
            <a:normAutofit/>
          </a:bodyPr>
          <a:lstStyle/>
          <a:p>
            <a:pPr algn="ctr"/>
            <a:r>
              <a:rPr lang="en-US" sz="4400" b="1" dirty="0"/>
              <a:t>DEALING </a:t>
            </a:r>
            <a:br>
              <a:rPr lang="en-US" sz="4400" b="1" dirty="0"/>
            </a:br>
            <a:r>
              <a:rPr lang="en-US" sz="4400" b="1" dirty="0"/>
              <a:t>WITH SCALE</a:t>
            </a:r>
          </a:p>
        </p:txBody>
      </p:sp>
      <p:sp>
        <p:nvSpPr>
          <p:cNvPr id="5" name="Content Placeholder 4">
            <a:extLst>
              <a:ext uri="{FF2B5EF4-FFF2-40B4-BE49-F238E27FC236}">
                <a16:creationId xmlns:a16="http://schemas.microsoft.com/office/drawing/2014/main" id="{77D16BEB-EA8D-D1E4-A8F7-0358C1A3A055}"/>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47DB161B-3C76-13CC-FA0A-AADB042BF6E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47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a:xfrm>
            <a:off x="1097285" y="1600200"/>
            <a:ext cx="10058401" cy="5257800"/>
          </a:xfrm>
        </p:spPr>
        <p:txBody>
          <a:bodyPr>
            <a:normAutofit/>
          </a:bodyPr>
          <a:lstStyle/>
          <a:p>
            <a:r>
              <a:rPr lang="en-US" sz="3200" dirty="0">
                <a:effectLst/>
                <a:latin typeface="Calibri" panose="020F0502020204030204" pitchFamily="34" charset="0"/>
                <a:cs typeface="Calibri" panose="020F0502020204030204" pitchFamily="34" charset="0"/>
              </a:rPr>
              <a:t>LLM performance depends on</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Model size: </a:t>
            </a:r>
            <a:r>
              <a:rPr lang="en-US" sz="3200" dirty="0">
                <a:effectLst/>
                <a:latin typeface="Calibri" panose="020F0502020204030204" pitchFamily="34" charset="0"/>
                <a:cs typeface="Calibri" panose="020F0502020204030204" pitchFamily="34" charset="0"/>
              </a:rPr>
              <a:t>the number of parameters not counting embeddings</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Dataset size: the amount of training data</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Compute: Amount of compute (in FLOPS)</a:t>
            </a:r>
          </a:p>
          <a:p>
            <a:r>
              <a:rPr lang="en-US" sz="3200" dirty="0">
                <a:latin typeface="Calibri" panose="020F0502020204030204" pitchFamily="34" charset="0"/>
                <a:cs typeface="Calibri" panose="020F0502020204030204" pitchFamily="34" charset="0"/>
              </a:rPr>
              <a:t>Can improve a model by adding  parameters (more layers, wider contexts), more data, or training for more iterations</a:t>
            </a:r>
          </a:p>
          <a:p>
            <a:r>
              <a:rPr lang="en-US" sz="3200" dirty="0">
                <a:effectLst/>
                <a:latin typeface="Calibri" panose="020F0502020204030204" pitchFamily="34" charset="0"/>
                <a:cs typeface="Calibri" panose="020F0502020204030204" pitchFamily="34" charset="0"/>
              </a:rPr>
              <a:t>The performance of a large language model (the loss) scales as a power-law with each of these three</a:t>
            </a:r>
          </a:p>
          <a:p>
            <a:endParaRPr lang="en-US" sz="3600" dirty="0"/>
          </a:p>
        </p:txBody>
      </p:sp>
    </p:spTree>
    <p:extLst>
      <p:ext uri="{BB962C8B-B14F-4D97-AF65-F5344CB8AC3E}">
        <p14:creationId xmlns:p14="http://schemas.microsoft.com/office/powerpoint/2010/main" val="1232548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1A41-FB7F-5E93-D622-E27A0788C3D4}"/>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3C3DE2DD-02FE-9076-ADAC-D92E37DAB3D5}"/>
              </a:ext>
            </a:extLst>
          </p:cNvPr>
          <p:cNvSpPr>
            <a:spLocks noGrp="1"/>
          </p:cNvSpPr>
          <p:nvPr>
            <p:ph idx="1"/>
          </p:nvPr>
        </p:nvSpPr>
        <p:spPr>
          <a:xfrm>
            <a:off x="1097285" y="1295400"/>
            <a:ext cx="10058401" cy="4876800"/>
          </a:xfrm>
        </p:spPr>
        <p:txBody>
          <a:bodyPr/>
          <a:lstStyle/>
          <a:p>
            <a:r>
              <a:rPr lang="en-US" sz="2400" dirty="0">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oss </a:t>
            </a:r>
            <a:r>
              <a:rPr lang="en-US" sz="2400" i="1" dirty="0">
                <a:effectLst/>
                <a:latin typeface="Calibri" panose="020F0502020204030204" pitchFamily="34" charset="0"/>
                <a:cs typeface="Calibri" panose="020F0502020204030204" pitchFamily="34" charset="0"/>
              </a:rPr>
              <a:t>L </a:t>
            </a:r>
            <a:r>
              <a:rPr lang="en-US" sz="2400" dirty="0">
                <a:effectLst/>
                <a:latin typeface="Calibri" panose="020F0502020204030204" pitchFamily="34" charset="0"/>
                <a:cs typeface="Calibri" panose="020F0502020204030204" pitchFamily="34" charset="0"/>
              </a:rPr>
              <a:t>as a function of # parameters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 dataset size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compute budget </a:t>
            </a:r>
            <a:r>
              <a:rPr lang="en-US" sz="2400" i="1" dirty="0">
                <a:effectLst/>
                <a:latin typeface="Calibri" panose="020F0502020204030204" pitchFamily="34" charset="0"/>
                <a:cs typeface="Calibri" panose="020F0502020204030204" pitchFamily="34" charset="0"/>
              </a:rPr>
              <a:t>C</a:t>
            </a:r>
            <a:r>
              <a:rPr lang="en-US" sz="2400" i="1" dirty="0">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if other two are held constant)</a:t>
            </a:r>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6F0DE256-EF63-DEC8-9E11-A51C9149CD4F}"/>
              </a:ext>
            </a:extLst>
          </p:cNvPr>
          <p:cNvPicPr>
            <a:picLocks noChangeAspect="1"/>
          </p:cNvPicPr>
          <p:nvPr/>
        </p:nvPicPr>
        <p:blipFill>
          <a:blip r:embed="rId3"/>
          <a:stretch>
            <a:fillRect/>
          </a:stretch>
        </p:blipFill>
        <p:spPr>
          <a:xfrm>
            <a:off x="4495800" y="1905000"/>
            <a:ext cx="3655347" cy="3952875"/>
          </a:xfrm>
          <a:prstGeom prst="rect">
            <a:avLst/>
          </a:prstGeom>
        </p:spPr>
      </p:pic>
      <p:sp>
        <p:nvSpPr>
          <p:cNvPr id="5" name="TextBox 4">
            <a:extLst>
              <a:ext uri="{FF2B5EF4-FFF2-40B4-BE49-F238E27FC236}">
                <a16:creationId xmlns:a16="http://schemas.microsoft.com/office/drawing/2014/main" id="{12E2D403-3176-82DF-CF2D-DEF71BE87826}"/>
              </a:ext>
            </a:extLst>
          </p:cNvPr>
          <p:cNvSpPr txBox="1"/>
          <p:nvPr/>
        </p:nvSpPr>
        <p:spPr>
          <a:xfrm>
            <a:off x="895382" y="5928866"/>
            <a:ext cx="10856181" cy="107721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Scaling laws </a:t>
            </a:r>
            <a:r>
              <a:rPr lang="en-US" sz="2400" dirty="0">
                <a:effectLst/>
                <a:latin typeface="Calibri" panose="020F0502020204030204" pitchFamily="34" charset="0"/>
                <a:cs typeface="Calibri" panose="020F0502020204030204" pitchFamily="34" charset="0"/>
              </a:rPr>
              <a:t>can be used early in training to predict what the loss would be if we were to add more data or increase model size. </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3345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2B6B-D789-8AB9-D24C-E6B0335241E7}"/>
              </a:ext>
            </a:extLst>
          </p:cNvPr>
          <p:cNvSpPr>
            <a:spLocks noGrp="1"/>
          </p:cNvSpPr>
          <p:nvPr>
            <p:ph type="title"/>
          </p:nvPr>
        </p:nvSpPr>
        <p:spPr/>
        <p:txBody>
          <a:bodyPr/>
          <a:lstStyle/>
          <a:p>
            <a:r>
              <a:rPr lang="en-US" dirty="0"/>
              <a:t>Number of non-embedding parameters N</a:t>
            </a:r>
          </a:p>
        </p:txBody>
      </p:sp>
      <p:pic>
        <p:nvPicPr>
          <p:cNvPr id="4" name="Picture 3">
            <a:extLst>
              <a:ext uri="{FF2B5EF4-FFF2-40B4-BE49-F238E27FC236}">
                <a16:creationId xmlns:a16="http://schemas.microsoft.com/office/drawing/2014/main" id="{CC1EFFED-5447-FDAE-28E6-E94C25F50911}"/>
              </a:ext>
            </a:extLst>
          </p:cNvPr>
          <p:cNvPicPr>
            <a:picLocks noChangeAspect="1"/>
          </p:cNvPicPr>
          <p:nvPr/>
        </p:nvPicPr>
        <p:blipFill>
          <a:blip r:embed="rId2"/>
          <a:stretch>
            <a:fillRect/>
          </a:stretch>
        </p:blipFill>
        <p:spPr>
          <a:xfrm>
            <a:off x="2438400" y="2169150"/>
            <a:ext cx="6638212" cy="2139950"/>
          </a:xfrm>
          <a:prstGeom prst="rect">
            <a:avLst/>
          </a:prstGeom>
        </p:spPr>
      </p:pic>
      <p:sp>
        <p:nvSpPr>
          <p:cNvPr id="5" name="TextBox 4">
            <a:extLst>
              <a:ext uri="{FF2B5EF4-FFF2-40B4-BE49-F238E27FC236}">
                <a16:creationId xmlns:a16="http://schemas.microsoft.com/office/drawing/2014/main" id="{A7C7CC90-58B5-FFD8-1598-E2FF6047E7EF}"/>
              </a:ext>
            </a:extLst>
          </p:cNvPr>
          <p:cNvSpPr txBox="1"/>
          <p:nvPr/>
        </p:nvSpPr>
        <p:spPr>
          <a:xfrm>
            <a:off x="1097280" y="5094982"/>
            <a:ext cx="10243268" cy="1077218"/>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Thus GPT-3, with </a:t>
            </a:r>
            <a:r>
              <a:rPr lang="en-US" sz="2400" i="1" dirty="0">
                <a:effectLst/>
                <a:latin typeface="Calibri" panose="020F0502020204030204" pitchFamily="34" charset="0"/>
                <a:cs typeface="Calibri" panose="020F0502020204030204" pitchFamily="34" charset="0"/>
              </a:rPr>
              <a:t>n </a:t>
            </a:r>
            <a:r>
              <a:rPr lang="en-US" sz="2400" dirty="0">
                <a:effectLst/>
                <a:latin typeface="Calibri" panose="020F0502020204030204" pitchFamily="34" charset="0"/>
                <a:cs typeface="Calibri" panose="020F0502020204030204" pitchFamily="34" charset="0"/>
              </a:rPr>
              <a:t>= 96 layers and dimensionality </a:t>
            </a:r>
            <a:r>
              <a:rPr lang="en-US" sz="2400" i="1" dirty="0">
                <a:effectLst/>
                <a:latin typeface="Calibri" panose="020F0502020204030204" pitchFamily="34" charset="0"/>
                <a:cs typeface="Calibri" panose="020F0502020204030204" pitchFamily="34" charset="0"/>
              </a:rPr>
              <a:t>d </a:t>
            </a:r>
            <a:r>
              <a:rPr lang="en-US" sz="2400" dirty="0">
                <a:effectLst/>
                <a:latin typeface="Calibri" panose="020F0502020204030204" pitchFamily="34" charset="0"/>
                <a:cs typeface="Calibri" panose="020F0502020204030204" pitchFamily="34" charset="0"/>
              </a:rPr>
              <a:t>= 12288, has 12 × 96 × 122882 ≈ 175 billion parameters. </a:t>
            </a:r>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873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A3C997-061E-824E-BF89-420AC657D1F4}"/>
              </a:ext>
            </a:extLst>
          </p:cNvPr>
          <p:cNvSpPr/>
          <p:nvPr/>
        </p:nvSpPr>
        <p:spPr>
          <a:xfrm>
            <a:off x="914400" y="1066800"/>
            <a:ext cx="6096000" cy="4154984"/>
          </a:xfrm>
          <a:prstGeom prst="rect">
            <a:avLst/>
          </a:prstGeom>
        </p:spPr>
        <p:txBody>
          <a:bodyPr>
            <a:spAutoFit/>
          </a:bodyPr>
          <a:lstStyle/>
          <a:p>
            <a:r>
              <a:rPr lang="en-US" sz="2400" dirty="0">
                <a:solidFill>
                  <a:srgbClr val="1A1A1A"/>
                </a:solidFill>
                <a:latin typeface="Blanco OSF"/>
              </a:rPr>
              <a:t>“Suppose you want to be really good at predicting the next word. If you want to be </a:t>
            </a:r>
            <a:r>
              <a:rPr lang="en-US" sz="2400" i="1" dirty="0">
                <a:solidFill>
                  <a:srgbClr val="1A1A1A"/>
                </a:solidFill>
                <a:latin typeface="Blanco OSF"/>
              </a:rPr>
              <a:t>really</a:t>
            </a:r>
            <a:r>
              <a:rPr lang="en-US" sz="2400" dirty="0">
                <a:solidFill>
                  <a:srgbClr val="1A1A1A"/>
                </a:solidFill>
                <a:latin typeface="Blanco OSF"/>
              </a:rPr>
              <a:t> good, you have to understand what’s being said. That’s the only way. So by training something to be really good at predicting the next word, you’re actually forcing it to understand. Yes, it’s ‘autocomplete’—but you didn’t think through what it means to have a really good autocomplete.”</a:t>
            </a:r>
          </a:p>
          <a:p>
            <a:endParaRPr lang="en-US" sz="2400" dirty="0">
              <a:solidFill>
                <a:srgbClr val="1A1A1A"/>
              </a:solidFill>
              <a:latin typeface="Blanco OSF"/>
            </a:endParaRPr>
          </a:p>
          <a:p>
            <a:r>
              <a:rPr lang="en-US" sz="2400" dirty="0">
                <a:solidFill>
                  <a:srgbClr val="1A1A1A"/>
                </a:solidFill>
                <a:latin typeface="Blanco OSF"/>
              </a:rPr>
              <a:t>-- Geoffrey Hinton, 2023</a:t>
            </a:r>
            <a:endParaRPr lang="en-US" sz="2400" dirty="0"/>
          </a:p>
        </p:txBody>
      </p:sp>
      <p:pic>
        <p:nvPicPr>
          <p:cNvPr id="6" name="Picture 5">
            <a:extLst>
              <a:ext uri="{FF2B5EF4-FFF2-40B4-BE49-F238E27FC236}">
                <a16:creationId xmlns:a16="http://schemas.microsoft.com/office/drawing/2014/main" id="{956771D0-8C18-C142-8D43-6543ECFA6108}"/>
              </a:ext>
            </a:extLst>
          </p:cNvPr>
          <p:cNvPicPr>
            <a:picLocks noChangeAspect="1"/>
          </p:cNvPicPr>
          <p:nvPr/>
        </p:nvPicPr>
        <p:blipFill>
          <a:blip r:embed="rId2"/>
          <a:stretch>
            <a:fillRect/>
          </a:stretch>
        </p:blipFill>
        <p:spPr>
          <a:xfrm>
            <a:off x="7543800" y="1066800"/>
            <a:ext cx="4038600" cy="2271713"/>
          </a:xfrm>
          <a:prstGeom prst="rect">
            <a:avLst/>
          </a:prstGeom>
        </p:spPr>
      </p:pic>
    </p:spTree>
    <p:extLst>
      <p:ext uri="{BB962C8B-B14F-4D97-AF65-F5344CB8AC3E}">
        <p14:creationId xmlns:p14="http://schemas.microsoft.com/office/powerpoint/2010/main" val="137736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sp>
        <p:nvSpPr>
          <p:cNvPr id="10" name="Content Placeholder 9">
            <a:extLst>
              <a:ext uri="{FF2B5EF4-FFF2-40B4-BE49-F238E27FC236}">
                <a16:creationId xmlns:a16="http://schemas.microsoft.com/office/drawing/2014/main" id="{DA54DA6A-B9F7-41A4-014A-855FF62496F4}"/>
              </a:ext>
            </a:extLst>
          </p:cNvPr>
          <p:cNvSpPr>
            <a:spLocks noGrp="1"/>
          </p:cNvSpPr>
          <p:nvPr>
            <p:ph idx="1"/>
          </p:nvPr>
        </p:nvSpPr>
        <p:spPr>
          <a:xfrm>
            <a:off x="1097285" y="1600200"/>
            <a:ext cx="10561315" cy="4572000"/>
          </a:xfrm>
        </p:spPr>
        <p:txBody>
          <a:bodyPr>
            <a:normAutofit lnSpcReduction="10000"/>
          </a:bodyPr>
          <a:lstStyle/>
          <a:p>
            <a:r>
              <a:rPr lang="en-US" dirty="0">
                <a:latin typeface="Calibri" panose="020F0502020204030204" pitchFamily="34" charset="0"/>
                <a:cs typeface="Calibri" panose="020F0502020204030204" pitchFamily="34" charset="0"/>
              </a:rPr>
              <a:t>In training, we can compute attention very efficiently in parallel: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not at inference! We </a:t>
            </a:r>
            <a:r>
              <a:rPr lang="en-US" dirty="0">
                <a:effectLst/>
                <a:latin typeface="Calibri" panose="020F0502020204030204" pitchFamily="34" charset="0"/>
                <a:cs typeface="Calibri" panose="020F0502020204030204" pitchFamily="34" charset="0"/>
              </a:rPr>
              <a:t>generate the next tokens </a:t>
            </a:r>
            <a:r>
              <a:rPr lang="en-US" b="1" dirty="0">
                <a:effectLst/>
                <a:latin typeface="Calibri" panose="020F0502020204030204" pitchFamily="34" charset="0"/>
                <a:cs typeface="Calibri" panose="020F0502020204030204" pitchFamily="34" charset="0"/>
              </a:rPr>
              <a:t>one at a time</a:t>
            </a:r>
            <a:r>
              <a:rPr lang="en-US" b="1"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 new token x, need to multiply by </a:t>
            </a:r>
            <a:r>
              <a:rPr lang="en-US" dirty="0">
                <a:effectLst/>
                <a:latin typeface="Calibri" panose="020F0502020204030204" pitchFamily="34" charset="0"/>
                <a:cs typeface="Calibri" panose="020F0502020204030204" pitchFamily="34" charset="0"/>
              </a:rPr>
              <a:t>W</a:t>
            </a:r>
            <a:r>
              <a:rPr lang="en-US" baseline="30000" dirty="0">
                <a:effectLst/>
                <a:latin typeface="Calibri" panose="020F0502020204030204" pitchFamily="34" charset="0"/>
                <a:cs typeface="Calibri" panose="020F0502020204030204" pitchFamily="34" charset="0"/>
              </a:rPr>
              <a:t>Q</a:t>
            </a:r>
            <a:r>
              <a:rPr lang="en-US" dirty="0">
                <a:effectLst/>
                <a:latin typeface="Calibri" panose="020F0502020204030204" pitchFamily="34" charset="0"/>
                <a:cs typeface="Calibri" panose="020F0502020204030204" pitchFamily="34" charset="0"/>
              </a:rPr>
              <a:t>, W</a:t>
            </a:r>
            <a:r>
              <a:rPr lang="en-US" baseline="30000" dirty="0">
                <a:effectLst/>
                <a:latin typeface="Calibri" panose="020F0502020204030204" pitchFamily="34" charset="0"/>
                <a:cs typeface="Calibri" panose="020F0502020204030204" pitchFamily="34" charset="0"/>
              </a:rPr>
              <a:t>K</a:t>
            </a:r>
            <a:r>
              <a:rPr lang="en-US" dirty="0">
                <a:effectLst/>
                <a:latin typeface="Calibri" panose="020F0502020204030204" pitchFamily="34" charset="0"/>
                <a:cs typeface="Calibri" panose="020F0502020204030204" pitchFamily="34" charset="0"/>
              </a:rPr>
              <a:t>, and W</a:t>
            </a:r>
            <a:r>
              <a:rPr lang="en-US" baseline="30000" dirty="0">
                <a:effectLst/>
                <a:latin typeface="Calibri" panose="020F0502020204030204" pitchFamily="34" charset="0"/>
                <a:cs typeface="Calibri" panose="020F0502020204030204" pitchFamily="34" charset="0"/>
              </a:rPr>
              <a:t>V</a:t>
            </a:r>
            <a:r>
              <a:rPr lang="en-US" dirty="0">
                <a:effectLst/>
                <a:latin typeface="Calibri" panose="020F0502020204030204" pitchFamily="34" charset="0"/>
                <a:cs typeface="Calibri" panose="020F0502020204030204" pitchFamily="34" charset="0"/>
              </a:rPr>
              <a:t> to get query, key, values</a:t>
            </a:r>
          </a:p>
          <a:p>
            <a:r>
              <a:rPr lang="en-US" dirty="0">
                <a:effectLst/>
                <a:latin typeface="Calibri" panose="020F0502020204030204" pitchFamily="34" charset="0"/>
                <a:cs typeface="Calibri" panose="020F0502020204030204" pitchFamily="34" charset="0"/>
              </a:rPr>
              <a:t>But don't want to </a:t>
            </a:r>
            <a:r>
              <a:rPr lang="en-US" b="1" dirty="0">
                <a:effectLst/>
                <a:latin typeface="Calibri" panose="020F0502020204030204" pitchFamily="34" charset="0"/>
                <a:cs typeface="Calibri" panose="020F0502020204030204" pitchFamily="34" charset="0"/>
              </a:rPr>
              <a:t>recompute</a:t>
            </a:r>
            <a:r>
              <a:rPr lang="en-US" dirty="0">
                <a:effectLst/>
                <a:latin typeface="Calibri" panose="020F0502020204030204" pitchFamily="34" charset="0"/>
                <a:cs typeface="Calibri" panose="020F0502020204030204" pitchFamily="34" charset="0"/>
              </a:rPr>
              <a:t> the key and value vectors for all the </a:t>
            </a:r>
            <a:r>
              <a:rPr lang="en-US" b="0" dirty="0">
                <a:effectLst/>
                <a:latin typeface="Calibri" panose="020F0502020204030204" pitchFamily="34" charset="0"/>
                <a:cs typeface="Calibri" panose="020F0502020204030204" pitchFamily="34" charset="0"/>
              </a:rPr>
              <a:t>prior </a:t>
            </a:r>
            <a:r>
              <a:rPr lang="en-US" dirty="0">
                <a:effectLst/>
                <a:latin typeface="Calibri" panose="020F0502020204030204" pitchFamily="34" charset="0"/>
                <a:cs typeface="Calibri" panose="020F0502020204030204" pitchFamily="34" charset="0"/>
              </a:rPr>
              <a:t>tokens x</a:t>
            </a:r>
            <a:r>
              <a:rPr lang="en-US" baseline="-25000" dirty="0">
                <a:effectLst/>
                <a:latin typeface="Calibri" panose="020F0502020204030204" pitchFamily="34" charset="0"/>
                <a:cs typeface="Calibri" panose="020F0502020204030204" pitchFamily="34" charset="0"/>
              </a:rPr>
              <a:t>&lt;</a:t>
            </a:r>
            <a:r>
              <a:rPr lang="en-US" i="1" baseline="-25000" dirty="0" err="1">
                <a:effectLst/>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Instead, </a:t>
            </a:r>
            <a:r>
              <a:rPr lang="en-US" dirty="0">
                <a:effectLst/>
                <a:latin typeface="Calibri" panose="020F0502020204030204" pitchFamily="34" charset="0"/>
                <a:cs typeface="Calibri" panose="020F0502020204030204" pitchFamily="34" charset="0"/>
              </a:rPr>
              <a:t> store key and value vectors in memory in the </a:t>
            </a:r>
            <a:r>
              <a:rPr lang="en-US" b="0" dirty="0">
                <a:effectLst/>
                <a:latin typeface="Calibri" panose="020F0502020204030204" pitchFamily="34" charset="0"/>
                <a:cs typeface="Calibri" panose="020F0502020204030204" pitchFamily="34" charset="0"/>
              </a:rPr>
              <a:t>KV cache</a:t>
            </a:r>
            <a:r>
              <a:rPr lang="en-US" dirty="0">
                <a:effectLst/>
                <a:latin typeface="Calibri" panose="020F0502020204030204" pitchFamily="34" charset="0"/>
                <a:cs typeface="Calibri" panose="020F0502020204030204" pitchFamily="34" charset="0"/>
              </a:rPr>
              <a:t>, and then we can just grab them from the cache </a:t>
            </a:r>
            <a:endParaRPr lang="en-US"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D46048F3-EA22-F57F-2078-BD06DF704FD1}"/>
              </a:ext>
            </a:extLst>
          </p:cNvPr>
          <p:cNvPicPr>
            <a:picLocks noChangeAspect="1"/>
          </p:cNvPicPr>
          <p:nvPr/>
        </p:nvPicPr>
        <p:blipFill>
          <a:blip r:embed="rId2"/>
          <a:stretch>
            <a:fillRect/>
          </a:stretch>
        </p:blipFill>
        <p:spPr>
          <a:xfrm>
            <a:off x="3962400" y="2057400"/>
            <a:ext cx="3837517" cy="933450"/>
          </a:xfrm>
          <a:prstGeom prst="rect">
            <a:avLst/>
          </a:prstGeom>
        </p:spPr>
      </p:pic>
    </p:spTree>
    <p:extLst>
      <p:ext uri="{BB962C8B-B14F-4D97-AF65-F5344CB8AC3E}">
        <p14:creationId xmlns:p14="http://schemas.microsoft.com/office/powerpoint/2010/main" val="4035063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pic>
        <p:nvPicPr>
          <p:cNvPr id="4" name="Picture 3">
            <a:extLst>
              <a:ext uri="{FF2B5EF4-FFF2-40B4-BE49-F238E27FC236}">
                <a16:creationId xmlns:a16="http://schemas.microsoft.com/office/drawing/2014/main" id="{C881A43B-EE1A-D8E4-2F1F-A00B9C49BE84}"/>
              </a:ext>
            </a:extLst>
          </p:cNvPr>
          <p:cNvPicPr>
            <a:picLocks noChangeAspect="1"/>
          </p:cNvPicPr>
          <p:nvPr/>
        </p:nvPicPr>
        <p:blipFill>
          <a:blip r:embed="rId3"/>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1CE1A55C-0DCC-1D45-8818-6948A6051318}"/>
              </a:ext>
            </a:extLst>
          </p:cNvPr>
          <p:cNvPicPr>
            <a:picLocks noChangeAspect="1"/>
          </p:cNvPicPr>
          <p:nvPr/>
        </p:nvPicPr>
        <p:blipFill>
          <a:blip r:embed="rId4"/>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51D2AC67-2762-355B-6D5D-03B88FF14C18}"/>
              </a:ext>
            </a:extLst>
          </p:cNvPr>
          <p:cNvPicPr>
            <a:picLocks noChangeAspect="1"/>
          </p:cNvPicPr>
          <p:nvPr/>
        </p:nvPicPr>
        <p:blipFill>
          <a:blip r:embed="rId5"/>
          <a:srcRect l="9442"/>
          <a:stretch/>
        </p:blipFill>
        <p:spPr>
          <a:xfrm>
            <a:off x="1453742" y="598129"/>
            <a:ext cx="6136748" cy="2878991"/>
          </a:xfrm>
          <a:prstGeom prst="rect">
            <a:avLst/>
          </a:prstGeom>
        </p:spPr>
      </p:pic>
    </p:spTree>
    <p:extLst>
      <p:ext uri="{BB962C8B-B14F-4D97-AF65-F5344CB8AC3E}">
        <p14:creationId xmlns:p14="http://schemas.microsoft.com/office/powerpoint/2010/main" val="27189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9C9C-C747-1324-66E0-3D70EC48B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333FA-EB01-99FD-A21B-A03A68923F94}"/>
              </a:ext>
            </a:extLst>
          </p:cNvPr>
          <p:cNvSpPr>
            <a:spLocks noGrp="1"/>
          </p:cNvSpPr>
          <p:nvPr>
            <p:ph type="title"/>
          </p:nvPr>
        </p:nvSpPr>
        <p:spPr>
          <a:xfrm>
            <a:off x="679858" y="-156638"/>
            <a:ext cx="10058400" cy="907196"/>
          </a:xfrm>
        </p:spPr>
        <p:txBody>
          <a:bodyPr/>
          <a:lstStyle/>
          <a:p>
            <a:r>
              <a:rPr lang="en-US" dirty="0"/>
              <a:t>KV Cache</a:t>
            </a:r>
          </a:p>
        </p:txBody>
      </p:sp>
      <p:pic>
        <p:nvPicPr>
          <p:cNvPr id="8" name="Content Placeholder 7">
            <a:extLst>
              <a:ext uri="{FF2B5EF4-FFF2-40B4-BE49-F238E27FC236}">
                <a16:creationId xmlns:a16="http://schemas.microsoft.com/office/drawing/2014/main" id="{407CEEEF-F408-171D-16DF-677CDDF268D0}"/>
              </a:ext>
            </a:extLst>
          </p:cNvPr>
          <p:cNvPicPr>
            <a:picLocks noGrp="1" noChangeAspect="1"/>
          </p:cNvPicPr>
          <p:nvPr>
            <p:ph idx="1"/>
          </p:nvPr>
        </p:nvPicPr>
        <p:blipFill>
          <a:blip r:embed="rId3"/>
          <a:stretch>
            <a:fillRect/>
          </a:stretch>
        </p:blipFill>
        <p:spPr>
          <a:xfrm>
            <a:off x="1494490" y="3867525"/>
            <a:ext cx="9067800" cy="2878992"/>
          </a:xfrm>
        </p:spPr>
      </p:pic>
      <p:pic>
        <p:nvPicPr>
          <p:cNvPr id="4" name="Picture 3">
            <a:extLst>
              <a:ext uri="{FF2B5EF4-FFF2-40B4-BE49-F238E27FC236}">
                <a16:creationId xmlns:a16="http://schemas.microsoft.com/office/drawing/2014/main" id="{31279BBD-D492-1EA8-A10E-31CC84C71F3C}"/>
              </a:ext>
            </a:extLst>
          </p:cNvPr>
          <p:cNvPicPr>
            <a:picLocks noChangeAspect="1"/>
          </p:cNvPicPr>
          <p:nvPr/>
        </p:nvPicPr>
        <p:blipFill>
          <a:blip r:embed="rId4"/>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00841234-02F1-489F-B54A-DA3C2C299485}"/>
              </a:ext>
            </a:extLst>
          </p:cNvPr>
          <p:cNvPicPr>
            <a:picLocks noChangeAspect="1"/>
          </p:cNvPicPr>
          <p:nvPr/>
        </p:nvPicPr>
        <p:blipFill>
          <a:blip r:embed="rId5"/>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AF83C59F-5A0F-9781-4653-D60E69B2EC17}"/>
              </a:ext>
            </a:extLst>
          </p:cNvPr>
          <p:cNvPicPr>
            <a:picLocks noChangeAspect="1"/>
          </p:cNvPicPr>
          <p:nvPr/>
        </p:nvPicPr>
        <p:blipFill>
          <a:blip r:embed="rId6"/>
          <a:srcRect l="9442"/>
          <a:stretch/>
        </p:blipFill>
        <p:spPr>
          <a:xfrm>
            <a:off x="1453742" y="598129"/>
            <a:ext cx="6136748" cy="2878991"/>
          </a:xfrm>
          <a:prstGeom prst="rect">
            <a:avLst/>
          </a:prstGeom>
        </p:spPr>
      </p:pic>
    </p:spTree>
    <p:extLst>
      <p:ext uri="{BB962C8B-B14F-4D97-AF65-F5344CB8AC3E}">
        <p14:creationId xmlns:p14="http://schemas.microsoft.com/office/powerpoint/2010/main" val="122598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1097285" y="1600200"/>
            <a:ext cx="10058401" cy="525780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4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ransformers have many dense matrix multiply layers</a:t>
            </a:r>
          </a:p>
          <a:p>
            <a:pPr marL="968345" lvl="1" indent="-5715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Like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K</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O</a:t>
            </a:r>
            <a:r>
              <a:rPr lang="en-US" sz="3200" dirty="0">
                <a:effectLst/>
                <a:latin typeface="Calibri" panose="020F0502020204030204" pitchFamily="34" charset="0"/>
                <a:cs typeface="Calibri" panose="020F0502020204030204" pitchFamily="34" charset="0"/>
              </a:rPr>
              <a:t> layers in attention</a:t>
            </a:r>
            <a:endParaRPr lang="en-US" sz="32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Instead of updating these layers during finetuning,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F</a:t>
            </a:r>
            <a:r>
              <a:rPr lang="en-US" sz="3200" dirty="0">
                <a:effectLst/>
                <a:latin typeface="Calibri" panose="020F0502020204030204" pitchFamily="34" charset="0"/>
                <a:cs typeface="Calibri" panose="020F0502020204030204" pitchFamily="34" charset="0"/>
              </a:rPr>
              <a:t>reeze these layers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U</a:t>
            </a:r>
            <a:r>
              <a:rPr lang="en-US" sz="3200" dirty="0">
                <a:effectLst/>
                <a:latin typeface="Calibri" panose="020F0502020204030204" pitchFamily="34" charset="0"/>
                <a:cs typeface="Calibri" panose="020F0502020204030204" pitchFamily="34" charset="0"/>
              </a:rPr>
              <a:t>pdate a low-rank approximation with fewer parameters.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559-0495-6494-C8C4-F9839C623D84}"/>
              </a:ext>
            </a:extLst>
          </p:cNvPr>
          <p:cNvSpPr>
            <a:spLocks noGrp="1"/>
          </p:cNvSpPr>
          <p:nvPr>
            <p:ph type="title"/>
          </p:nvPr>
        </p:nvSpPr>
        <p:spPr/>
        <p:txBody>
          <a:bodyPr/>
          <a:lstStyle/>
          <a:p>
            <a:r>
              <a:rPr lang="en-US" dirty="0" err="1"/>
              <a:t>LoRA</a:t>
            </a:r>
            <a:endParaRPr lang="en-US" dirty="0"/>
          </a:p>
        </p:txBody>
      </p:sp>
      <p:pic>
        <p:nvPicPr>
          <p:cNvPr id="5" name="Picture 4">
            <a:extLst>
              <a:ext uri="{FF2B5EF4-FFF2-40B4-BE49-F238E27FC236}">
                <a16:creationId xmlns:a16="http://schemas.microsoft.com/office/drawing/2014/main" id="{2DCCBE97-5097-2FE6-0C0F-B5393BC5EA83}"/>
              </a:ext>
            </a:extLst>
          </p:cNvPr>
          <p:cNvPicPr>
            <a:picLocks noChangeAspect="1"/>
          </p:cNvPicPr>
          <p:nvPr/>
        </p:nvPicPr>
        <p:blipFill>
          <a:blip r:embed="rId3"/>
          <a:stretch>
            <a:fillRect/>
          </a:stretch>
        </p:blipFill>
        <p:spPr>
          <a:xfrm>
            <a:off x="4068602" y="299171"/>
            <a:ext cx="6989670" cy="6395913"/>
          </a:xfrm>
          <a:prstGeom prst="rect">
            <a:avLst/>
          </a:prstGeom>
        </p:spPr>
      </p:pic>
    </p:spTree>
    <p:extLst>
      <p:ext uri="{BB962C8B-B14F-4D97-AF65-F5344CB8AC3E}">
        <p14:creationId xmlns:p14="http://schemas.microsoft.com/office/powerpoint/2010/main" val="1775658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50D-27DE-DD55-08EA-AE0394F51A77}"/>
              </a:ext>
            </a:extLst>
          </p:cNvPr>
          <p:cNvSpPr>
            <a:spLocks noGrp="1"/>
          </p:cNvSpPr>
          <p:nvPr>
            <p:ph type="title"/>
          </p:nvPr>
        </p:nvSpPr>
        <p:spPr/>
        <p:txBody>
          <a:bodyPr/>
          <a:lstStyle/>
          <a:p>
            <a:r>
              <a:rPr lang="en-US" dirty="0" err="1"/>
              <a:t>LoRA</a:t>
            </a:r>
            <a:endParaRPr lang="en-US" dirty="0"/>
          </a:p>
        </p:txBody>
      </p:sp>
      <p:sp>
        <p:nvSpPr>
          <p:cNvPr id="3" name="Content Placeholder 2">
            <a:extLst>
              <a:ext uri="{FF2B5EF4-FFF2-40B4-BE49-F238E27FC236}">
                <a16:creationId xmlns:a16="http://schemas.microsoft.com/office/drawing/2014/main" id="{DC772644-F286-78CE-0456-EFE12FAFE5F7}"/>
              </a:ext>
            </a:extLst>
          </p:cNvPr>
          <p:cNvSpPr>
            <a:spLocks noGrp="1"/>
          </p:cNvSpPr>
          <p:nvPr>
            <p:ph idx="1"/>
          </p:nvPr>
        </p:nvSpPr>
        <p:spPr>
          <a:xfrm>
            <a:off x="1097285" y="1295400"/>
            <a:ext cx="10058401" cy="4876800"/>
          </a:xfrm>
        </p:spPr>
        <p:txBody>
          <a:bodyPr>
            <a:normAutofit fontScale="85000" lnSpcReduction="20000"/>
          </a:bodyPr>
          <a:lstStyle/>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Consider a </a:t>
            </a:r>
            <a:r>
              <a:rPr lang="en-US" sz="3000" b="1" dirty="0">
                <a:effectLst/>
                <a:latin typeface="Calibri" panose="020F0502020204030204" pitchFamily="34" charset="0"/>
                <a:cs typeface="Calibri" panose="020F0502020204030204" pitchFamily="34" charset="0"/>
              </a:rPr>
              <a:t>matrix W </a:t>
            </a:r>
            <a:r>
              <a:rPr lang="en-US" sz="3000" dirty="0">
                <a:latin typeface="Calibri" panose="020F0502020204030204" pitchFamily="34" charset="0"/>
                <a:cs typeface="Calibri" panose="020F0502020204030204" pitchFamily="34" charset="0"/>
              </a:rPr>
              <a:t>(shape </a:t>
            </a:r>
            <a:r>
              <a:rPr lang="en-US" sz="3000" dirty="0">
                <a:effectLst/>
                <a:latin typeface="Calibri" panose="020F0502020204030204" pitchFamily="34" charset="0"/>
                <a:cs typeface="Calibri" panose="020F0502020204030204" pitchFamily="34" charset="0"/>
              </a:rPr>
              <a:t>[</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that needs to be updated during finetuning via gradient descent.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Normally updates are ∆W  (shape [</a:t>
            </a:r>
            <a:r>
              <a:rPr lang="en-US" sz="2600" i="1" dirty="0">
                <a:effectLst/>
                <a:latin typeface="Calibri" panose="020F0502020204030204" pitchFamily="34" charset="0"/>
                <a:cs typeface="Calibri" panose="020F0502020204030204" pitchFamily="34" charset="0"/>
              </a:rPr>
              <a:t>N </a:t>
            </a:r>
            <a:r>
              <a:rPr lang="en-US" sz="2600" dirty="0">
                <a:effectLst/>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d</a:t>
            </a:r>
            <a:r>
              <a:rPr lang="en-US" sz="2600" dirty="0">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In </a:t>
            </a:r>
            <a:r>
              <a:rPr lang="en-US" sz="3000" dirty="0" err="1">
                <a:effectLst/>
                <a:latin typeface="Calibri" panose="020F0502020204030204" pitchFamily="34" charset="0"/>
                <a:cs typeface="Calibri" panose="020F0502020204030204" pitchFamily="34" charset="0"/>
              </a:rPr>
              <a:t>LoRA</a:t>
            </a:r>
            <a:r>
              <a:rPr lang="en-US" sz="3000" dirty="0">
                <a:effectLst/>
                <a:latin typeface="Calibri" panose="020F0502020204030204" pitchFamily="34" charset="0"/>
                <a:cs typeface="Calibri" panose="020F0502020204030204" pitchFamily="34" charset="0"/>
              </a:rPr>
              <a:t>, we freeze W </a:t>
            </a:r>
            <a:r>
              <a:rPr lang="en-US" sz="3000" dirty="0">
                <a:latin typeface="Calibri" panose="020F0502020204030204" pitchFamily="34" charset="0"/>
                <a:cs typeface="Calibri" panose="020F0502020204030204" pitchFamily="34" charset="0"/>
              </a:rPr>
              <a:t>and update </a:t>
            </a:r>
            <a:r>
              <a:rPr lang="en-US" sz="3000" dirty="0">
                <a:effectLst/>
                <a:latin typeface="Calibri" panose="020F0502020204030204" pitchFamily="34" charset="0"/>
                <a:cs typeface="Calibri" panose="020F0502020204030204" pitchFamily="34" charset="0"/>
              </a:rPr>
              <a:t>instead a low-rank decomposition of W:</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A of shape [</a:t>
            </a:r>
            <a:r>
              <a:rPr lang="en-US" sz="2600" i="1" dirty="0" err="1">
                <a:effectLst/>
                <a:latin typeface="Calibri" panose="020F0502020204030204" pitchFamily="34" charset="0"/>
                <a:cs typeface="Calibri" panose="020F0502020204030204" pitchFamily="34" charset="0"/>
              </a:rPr>
              <a:t>N</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r</a:t>
            </a:r>
            <a:r>
              <a:rPr lang="en-US" sz="26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B of shape [</a:t>
            </a:r>
            <a:r>
              <a:rPr lang="en-US" sz="2600" i="1" dirty="0" err="1">
                <a:effectLst/>
                <a:latin typeface="Calibri" panose="020F0502020204030204" pitchFamily="34" charset="0"/>
                <a:cs typeface="Calibri" panose="020F0502020204030204" pitchFamily="34" charset="0"/>
              </a:rPr>
              <a:t>r</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d</a:t>
            </a:r>
            <a:r>
              <a:rPr lang="en-US" sz="2600" i="1" dirty="0">
                <a:effectLst/>
                <a:latin typeface="Calibri" panose="020F0502020204030204" pitchFamily="34" charset="0"/>
                <a:cs typeface="Calibri" panose="020F0502020204030204" pitchFamily="34" charset="0"/>
              </a:rPr>
              <a:t>], </a:t>
            </a:r>
            <a:r>
              <a:rPr lang="en-US" sz="2600" dirty="0">
                <a:effectLst/>
                <a:latin typeface="Calibri" panose="020F0502020204030204" pitchFamily="34" charset="0"/>
                <a:cs typeface="Calibri" panose="020F0502020204030204" pitchFamily="34" charset="0"/>
              </a:rPr>
              <a:t>r is very small  (like 1 or 2)</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That is, during  finetuning we update A and B instead of W. </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a:t>
            </a:r>
            <a:r>
              <a:rPr lang="en-US" sz="3000" dirty="0">
                <a:effectLst/>
                <a:latin typeface="Calibri" panose="020F0502020204030204" pitchFamily="34" charset="0"/>
                <a:cs typeface="Calibri" panose="020F0502020204030204" pitchFamily="34" charset="0"/>
              </a:rPr>
              <a:t>orward pass: instead of </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We do</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xAB</a:t>
            </a:r>
            <a:r>
              <a:rPr lang="en-US" sz="3000" b="1" dirty="0">
                <a:effectLst/>
                <a:latin typeface="Calibri" panose="020F0502020204030204" pitchFamily="34" charset="0"/>
                <a:cs typeface="Calibri" panose="020F0502020204030204" pitchFamily="34" charset="0"/>
              </a:rPr>
              <a:t> </a:t>
            </a:r>
            <a:endParaRPr lang="en-US" sz="3000" b="1"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6297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6753-72D9-B7FE-BA3C-614C11F6F7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7E0600-CA44-1D78-413F-A55829688750}"/>
              </a:ext>
            </a:extLst>
          </p:cNvPr>
          <p:cNvSpPr>
            <a:spLocks noGrp="1"/>
          </p:cNvSpPr>
          <p:nvPr>
            <p:ph type="title"/>
          </p:nvPr>
        </p:nvSpPr>
        <p:spPr>
          <a:xfrm>
            <a:off x="228600" y="616679"/>
            <a:ext cx="3657600" cy="2286000"/>
          </a:xfrm>
        </p:spPr>
        <p:txBody>
          <a:bodyPr>
            <a:normAutofit/>
          </a:bodyPr>
          <a:lstStyle/>
          <a:p>
            <a:pPr algn="ctr"/>
            <a:r>
              <a:rPr lang="en-US" sz="4400" b="1" dirty="0"/>
              <a:t>HARMS</a:t>
            </a:r>
            <a:br>
              <a:rPr lang="en-US" sz="4400" b="1" dirty="0"/>
            </a:br>
            <a:r>
              <a:rPr lang="en-US" sz="4400" b="1" dirty="0"/>
              <a:t>OF LLMS</a:t>
            </a:r>
          </a:p>
        </p:txBody>
      </p:sp>
      <p:sp>
        <p:nvSpPr>
          <p:cNvPr id="5" name="Content Placeholder 4">
            <a:extLst>
              <a:ext uri="{FF2B5EF4-FFF2-40B4-BE49-F238E27FC236}">
                <a16:creationId xmlns:a16="http://schemas.microsoft.com/office/drawing/2014/main" id="{FAD3C6E8-00F1-7B99-D880-47147C29FACA}"/>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BD766659-8648-C28A-761D-389382DD7B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966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5880-EC5D-5C9A-A861-2BCDEE1368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4CE586-14F2-A08E-4F9E-8B13E1CD5B4F}"/>
              </a:ext>
            </a:extLst>
          </p:cNvPr>
          <p:cNvSpPr>
            <a:spLocks noGrp="1"/>
          </p:cNvSpPr>
          <p:nvPr>
            <p:ph type="title"/>
          </p:nvPr>
        </p:nvSpPr>
        <p:spPr>
          <a:xfrm>
            <a:off x="228600" y="594359"/>
            <a:ext cx="3733800" cy="2286000"/>
          </a:xfrm>
        </p:spPr>
        <p:txBody>
          <a:bodyPr>
            <a:normAutofit/>
          </a:bodyPr>
          <a:lstStyle/>
          <a:p>
            <a:r>
              <a:rPr lang="en-US" sz="4400" b="1" dirty="0"/>
              <a:t>ARCHITECTURE</a:t>
            </a:r>
          </a:p>
        </p:txBody>
      </p:sp>
      <p:sp>
        <p:nvSpPr>
          <p:cNvPr id="5" name="Content Placeholder 4">
            <a:extLst>
              <a:ext uri="{FF2B5EF4-FFF2-40B4-BE49-F238E27FC236}">
                <a16:creationId xmlns:a16="http://schemas.microsoft.com/office/drawing/2014/main" id="{9CBE9E77-31B2-9CCC-14E2-5A017C7FC1B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7888EB-0982-8414-B587-86249F2D44B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2462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A2B-B64E-1B7B-40CD-0D8B0DF02470}"/>
              </a:ext>
            </a:extLst>
          </p:cNvPr>
          <p:cNvSpPr>
            <a:spLocks noGrp="1"/>
          </p:cNvSpPr>
          <p:nvPr>
            <p:ph type="title"/>
          </p:nvPr>
        </p:nvSpPr>
        <p:spPr/>
        <p:txBody>
          <a:bodyPr/>
          <a:lstStyle/>
          <a:p>
            <a:r>
              <a:rPr lang="en-US" dirty="0"/>
              <a:t>Ethical Issues</a:t>
            </a:r>
          </a:p>
        </p:txBody>
      </p:sp>
      <p:sp>
        <p:nvSpPr>
          <p:cNvPr id="3" name="Content Placeholder 2">
            <a:extLst>
              <a:ext uri="{FF2B5EF4-FFF2-40B4-BE49-F238E27FC236}">
                <a16:creationId xmlns:a16="http://schemas.microsoft.com/office/drawing/2014/main" id="{FD6DB754-0F84-A5FE-E3FC-F4169F024898}"/>
              </a:ext>
            </a:extLst>
          </p:cNvPr>
          <p:cNvSpPr>
            <a:spLocks noGrp="1"/>
          </p:cNvSpPr>
          <p:nvPr>
            <p:ph idx="1"/>
          </p:nvPr>
        </p:nvSpPr>
        <p:spPr/>
        <p:txBody>
          <a:bodyPr/>
          <a:lstStyle/>
          <a:p>
            <a:r>
              <a:rPr lang="en-US" dirty="0"/>
              <a:t>Who made OpenAI the arbiter of correctness?</a:t>
            </a:r>
          </a:p>
        </p:txBody>
      </p:sp>
    </p:spTree>
    <p:extLst>
      <p:ext uri="{BB962C8B-B14F-4D97-AF65-F5344CB8AC3E}">
        <p14:creationId xmlns:p14="http://schemas.microsoft.com/office/powerpoint/2010/main" val="3355674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1E4E-4363-19EF-A4FB-82409034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1A9D-1633-6650-467F-E3EDB9771F3B}"/>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AE792A10-3CFA-9CBC-8333-12308BE280AD}"/>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089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130410" y="1986668"/>
            <a:ext cx="2246705" cy="1474936"/>
          </a:xfrm>
          <a:prstGeom prst="rect">
            <a:avLst/>
          </a:prstGeom>
        </p:spPr>
      </p:pic>
    </p:spTree>
    <p:extLst>
      <p:ext uri="{BB962C8B-B14F-4D97-AF65-F5344CB8AC3E}">
        <p14:creationId xmlns:p14="http://schemas.microsoft.com/office/powerpoint/2010/main" val="17875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1963533356"/>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34233</TotalTime>
  <Words>3138</Words>
  <Application>Microsoft Macintosh PowerPoint</Application>
  <PresentationFormat>Widescreen</PresentationFormat>
  <Paragraphs>376</Paragraphs>
  <Slides>74</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ＭＳ Ｐゴシック</vt:lpstr>
      <vt:lpstr>Arial</vt:lpstr>
      <vt:lpstr>Blanco OSF</vt:lpstr>
      <vt:lpstr>Calibri</vt:lpstr>
      <vt:lpstr>Calibri Light</vt:lpstr>
      <vt:lpstr>CMR10</vt:lpstr>
      <vt:lpstr>Courier New</vt:lpstr>
      <vt:lpstr>Franklin Gothic Book</vt:lpstr>
      <vt:lpstr>Lucida Sans</vt:lpstr>
      <vt:lpstr>Monaco</vt:lpstr>
      <vt:lpstr>NimbusRomNo9L</vt:lpstr>
      <vt:lpstr>StandardSymL</vt:lpstr>
      <vt:lpstr>Times</vt:lpstr>
      <vt:lpstr>Times New Roman</vt:lpstr>
      <vt:lpstr>1_Retrospect</vt:lpstr>
      <vt:lpstr>Large Language Models</vt:lpstr>
      <vt:lpstr>Credit</vt:lpstr>
      <vt:lpstr>Overview</vt:lpstr>
      <vt:lpstr>Language models</vt:lpstr>
      <vt:lpstr>Large language models</vt:lpstr>
      <vt:lpstr>PowerPoint Presentation</vt:lpstr>
      <vt:lpstr>ARCHITECTURE</vt:lpstr>
      <vt:lpstr>Three architectures for large language models</vt:lpstr>
      <vt:lpstr>Encoders</vt:lpstr>
      <vt:lpstr>Encoder-Decoders</vt:lpstr>
      <vt:lpstr>This lecture: decoder-only models</vt:lpstr>
      <vt:lpstr>Conditional Generation: Generating text conditioned on previous text!</vt:lpstr>
      <vt:lpstr>TASKS</vt:lpstr>
      <vt:lpstr>Many practical NLP tasks can be cast as word prediction!</vt:lpstr>
      <vt:lpstr>Framing lots of tasks as conditional generation</vt:lpstr>
      <vt:lpstr>Summarization</vt:lpstr>
      <vt:lpstr>LLMs for summarization (using  tl;dr)</vt:lpstr>
      <vt:lpstr>DECODING</vt:lpstr>
      <vt:lpstr>Decoding and Sampling</vt:lpstr>
      <vt:lpstr>Random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Three stages</vt:lpstr>
      <vt:lpstr>Three stages</vt:lpstr>
      <vt:lpstr>Self-supervised training algorithm</vt:lpstr>
      <vt:lpstr>Intuition of language model training: loss</vt:lpstr>
      <vt:lpstr>Cross-entropy loss for language modeling</vt:lpstr>
      <vt:lpstr>Teacher forcing</vt:lpstr>
      <vt:lpstr>Training a transformer language model</vt:lpstr>
      <vt:lpstr>LLMs are mainly trained on the web</vt:lpstr>
      <vt:lpstr>The Pile: a pretraining corpus</vt:lpstr>
      <vt:lpstr>Filtering for quality and safety</vt:lpstr>
      <vt:lpstr>What does a model learn from pretraining?</vt:lpstr>
      <vt:lpstr>Big idea</vt:lpstr>
      <vt:lpstr>But there are problems with scraping from the web</vt:lpstr>
      <vt:lpstr>FINETUNING</vt:lpstr>
      <vt:lpstr>Instruction tuning + human preferences</vt:lpstr>
      <vt:lpstr>Instruction tuning + human preferences</vt:lpstr>
      <vt:lpstr>Instruction tuning + human preferences</vt:lpstr>
      <vt:lpstr>Instruction tuning + human preferences</vt:lpstr>
      <vt:lpstr>Finetuning for adaptation to new domains</vt:lpstr>
      <vt:lpstr>Finetuning</vt:lpstr>
      <vt:lpstr>"Finetuning"</vt:lpstr>
      <vt:lpstr>Finetuning as "continued pretraining" on new data</vt:lpstr>
      <vt:lpstr>EVALUATION</vt:lpstr>
      <vt:lpstr>Perplexity</vt:lpstr>
      <vt:lpstr>Why perplexity instead of raw probability of the test set?</vt:lpstr>
      <vt:lpstr>Perplexity</vt:lpstr>
      <vt:lpstr>Many other factors that we evaluate, like:</vt:lpstr>
      <vt:lpstr>DEALING  WITH SCALE</vt:lpstr>
      <vt:lpstr>Scaling Laws</vt:lpstr>
      <vt:lpstr>Scaling Laws</vt:lpstr>
      <vt:lpstr>Number of non-embedding parameters N</vt:lpstr>
      <vt:lpstr>KV Cache</vt:lpstr>
      <vt:lpstr>KV Cache</vt:lpstr>
      <vt:lpstr>KV Cache</vt:lpstr>
      <vt:lpstr>Parameter-Efficient Finetuning</vt:lpstr>
      <vt:lpstr>LoRA (Low-Rank Adaptation)</vt:lpstr>
      <vt:lpstr>LoRA</vt:lpstr>
      <vt:lpstr>LoRA</vt:lpstr>
      <vt:lpstr>HARMS OF LLMS</vt:lpstr>
      <vt:lpstr>Hallucination</vt:lpstr>
      <vt:lpstr>Copyright</vt:lpstr>
      <vt:lpstr>Privacy</vt:lpstr>
      <vt:lpstr>Toxicity and Abuse</vt:lpstr>
      <vt:lpstr>Misinformation</vt:lpstr>
      <vt:lpstr>Ethical Issues</vt:lpstr>
      <vt:lpstr>Take away</vt:lpstr>
    </vt:vector>
  </TitlesOfParts>
  <Manager/>
  <Company>Stanford University</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Mihai Surdeanu</cp:lastModifiedBy>
  <cp:revision>634</cp:revision>
  <cp:lastPrinted>2021-05-06T16:44:07Z</cp:lastPrinted>
  <dcterms:created xsi:type="dcterms:W3CDTF">2009-02-11T19:56:22Z</dcterms:created>
  <dcterms:modified xsi:type="dcterms:W3CDTF">2024-11-20T21:52:07Z</dcterms:modified>
  <cp:category/>
</cp:coreProperties>
</file>